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01" r:id="rId1"/>
    <p:sldMasterId id="2147483713" r:id="rId2"/>
  </p:sldMasterIdLst>
  <p:notesMasterIdLst>
    <p:notesMasterId r:id="rId46"/>
  </p:notesMasterIdLst>
  <p:handoutMasterIdLst>
    <p:handoutMasterId r:id="rId47"/>
  </p:handoutMasterIdLst>
  <p:sldIdLst>
    <p:sldId id="256" r:id="rId3"/>
    <p:sldId id="426" r:id="rId4"/>
    <p:sldId id="507" r:id="rId5"/>
    <p:sldId id="498" r:id="rId6"/>
    <p:sldId id="485" r:id="rId7"/>
    <p:sldId id="443" r:id="rId8"/>
    <p:sldId id="415" r:id="rId9"/>
    <p:sldId id="499" r:id="rId10"/>
    <p:sldId id="399" r:id="rId11"/>
    <p:sldId id="481" r:id="rId12"/>
    <p:sldId id="396" r:id="rId13"/>
    <p:sldId id="497" r:id="rId14"/>
    <p:sldId id="331" r:id="rId15"/>
    <p:sldId id="503" r:id="rId16"/>
    <p:sldId id="456" r:id="rId17"/>
    <p:sldId id="417" r:id="rId18"/>
    <p:sldId id="398" r:id="rId19"/>
    <p:sldId id="435" r:id="rId20"/>
    <p:sldId id="476" r:id="rId21"/>
    <p:sldId id="487" r:id="rId22"/>
    <p:sldId id="409" r:id="rId23"/>
    <p:sldId id="462" r:id="rId24"/>
    <p:sldId id="463" r:id="rId25"/>
    <p:sldId id="501" r:id="rId26"/>
    <p:sldId id="418" r:id="rId27"/>
    <p:sldId id="400" r:id="rId28"/>
    <p:sldId id="434" r:id="rId29"/>
    <p:sldId id="488" r:id="rId30"/>
    <p:sldId id="411" r:id="rId31"/>
    <p:sldId id="482" r:id="rId32"/>
    <p:sldId id="467" r:id="rId33"/>
    <p:sldId id="489" r:id="rId34"/>
    <p:sldId id="424" r:id="rId35"/>
    <p:sldId id="410" r:id="rId36"/>
    <p:sldId id="490" r:id="rId37"/>
    <p:sldId id="421" r:id="rId38"/>
    <p:sldId id="491" r:id="rId39"/>
    <p:sldId id="492" r:id="rId40"/>
    <p:sldId id="493" r:id="rId41"/>
    <p:sldId id="494" r:id="rId42"/>
    <p:sldId id="466" r:id="rId43"/>
    <p:sldId id="496" r:id="rId44"/>
    <p:sldId id="495" r:id="rId45"/>
  </p:sldIdLst>
  <p:sldSz cx="9144000" cy="6858000" type="screen4x3"/>
  <p:notesSz cx="6858000" cy="9144000"/>
  <p:defaultTextStyle>
    <a:defPPr>
      <a:defRPr lang="en-GB"/>
    </a:defPPr>
    <a:lvl1pPr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CCFFCC"/>
    <a:srgbClr val="FFCCCC"/>
    <a:srgbClr val="008000"/>
    <a:srgbClr val="0033CC"/>
    <a:srgbClr val="FF7C80"/>
    <a:srgbClr val="FF3300"/>
    <a:srgbClr val="003300"/>
    <a:srgbClr val="3399FF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09" autoAdjust="0"/>
    <p:restoredTop sz="94803" autoAdjust="0"/>
  </p:normalViewPr>
  <p:slideViewPr>
    <p:cSldViewPr snapToGrid="0">
      <p:cViewPr varScale="1">
        <p:scale>
          <a:sx n="74" d="100"/>
          <a:sy n="74" d="100"/>
        </p:scale>
        <p:origin x="-1200" y="-9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-282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43C48-78D5-4E13-96FE-BB3CF3974788}" type="datetimeFigureOut">
              <a:rPr lang="ru-RU" smtClean="0"/>
              <a:pPr/>
              <a:t>19.03.2019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916A8-4E1F-415B-94FA-3994D1008D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610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1" y="4343400"/>
            <a:ext cx="54848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noProof="0" dirty="0" smtClean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F74D3-E87F-4D2E-9DD3-41BD7FEA75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08476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  <a:noFill/>
        </p:spPr>
        <p:txBody>
          <a:bodyPr/>
          <a:lstStyle/>
          <a:p>
            <a:fld id="{CC84FA85-C937-42F4-A564-A3F52BDC1F55}" type="slidenum">
              <a:rPr lang="en-GB" smtClean="0"/>
              <a:pPr/>
              <a:t>1</a:t>
            </a:fld>
            <a:endParaRPr lang="en-GB" smtClean="0"/>
          </a:p>
        </p:txBody>
      </p:sp>
      <p:sp>
        <p:nvSpPr>
          <p:cNvPr id="18435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1"/>
            <a:ext cx="5486400" cy="4116388"/>
          </a:xfrm>
          <a:noFill/>
          <a:ln/>
        </p:spPr>
        <p:txBody>
          <a:bodyPr wrap="none" anchor="ctr"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ru-RU" dirty="0" smtClean="0"/>
              <a:t>Коллеги, вашему вниманию представляется доклад по решению от компании «Газинформсервис» - САПУИБ.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022373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i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F74D3-E87F-4D2E-9DD3-41BD7FEA7515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821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33475" y="677863"/>
            <a:ext cx="4591050" cy="3444875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5A94EB4-2B82-4213-B0BF-A10C068BCF00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800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F78238CB-A9B0-48FD-87F5-024C9EFD8061}" type="slidenum">
              <a:rPr lang="en-GB" smtClean="0"/>
              <a:pPr/>
              <a:t>12</a:t>
            </a:fld>
            <a:endParaRPr lang="en-GB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677863"/>
            <a:ext cx="4594225" cy="3446462"/>
          </a:xfrm>
          <a:prstGeom prst="rect">
            <a:avLst/>
          </a:prstGeo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785923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  <a:noFill/>
        </p:spPr>
        <p:txBody>
          <a:bodyPr/>
          <a:lstStyle/>
          <a:p>
            <a:fld id="{D79A9766-BE1E-44EF-B704-7D3853A157AC}" type="slidenum">
              <a:rPr lang="ru-RU" smtClean="0"/>
              <a:pPr/>
              <a:t>13</a:t>
            </a:fld>
            <a:endParaRPr lang="ru-RU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677863"/>
            <a:ext cx="4591050" cy="3444875"/>
          </a:xfrm>
          <a:prstGeom prst="rect">
            <a:avLst/>
          </a:prstGeo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aseline="0" dirty="0" smtClean="0"/>
              <a:t>САПУИБ рассматривается как система верхнего уровня.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14984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  <a:noFill/>
        </p:spPr>
        <p:txBody>
          <a:bodyPr/>
          <a:lstStyle/>
          <a:p>
            <a:fld id="{D79A9766-BE1E-44EF-B704-7D3853A157AC}" type="slidenum">
              <a:rPr lang="ru-RU" smtClean="0"/>
              <a:pPr/>
              <a:t>14</a:t>
            </a:fld>
            <a:endParaRPr lang="ru-RU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677863"/>
            <a:ext cx="4591050" cy="3444875"/>
          </a:xfrm>
          <a:prstGeom prst="rect">
            <a:avLst/>
          </a:prstGeo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 smtClean="0"/>
              <a:t>На слайде представлены основные модули и краткое их назначение. Они практически одноименны с основными процессами управления ИБ, представленными на слайде ранее.</a:t>
            </a:r>
          </a:p>
        </p:txBody>
      </p:sp>
    </p:spTree>
    <p:extLst>
      <p:ext uri="{BB962C8B-B14F-4D97-AF65-F5344CB8AC3E}">
        <p14:creationId xmlns:p14="http://schemas.microsoft.com/office/powerpoint/2010/main" val="268154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  <a:noFill/>
        </p:spPr>
        <p:txBody>
          <a:bodyPr/>
          <a:lstStyle/>
          <a:p>
            <a:fld id="{D79A9766-BE1E-44EF-B704-7D3853A157AC}" type="slidenum">
              <a:rPr lang="ru-RU" smtClean="0"/>
              <a:pPr/>
              <a:t>15</a:t>
            </a:fld>
            <a:endParaRPr lang="ru-RU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677863"/>
            <a:ext cx="4591050" cy="3444875"/>
          </a:xfrm>
          <a:prstGeom prst="rect">
            <a:avLst/>
          </a:prstGeo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 smtClean="0"/>
              <a:t>На слайде представлены основные модули и краткое их назначение. Они практически одноименны с основными процессами управления ИБ, представленными на слайде ранее.</a:t>
            </a:r>
          </a:p>
        </p:txBody>
      </p:sp>
    </p:spTree>
    <p:extLst>
      <p:ext uri="{BB962C8B-B14F-4D97-AF65-F5344CB8AC3E}">
        <p14:creationId xmlns:p14="http://schemas.microsoft.com/office/powerpoint/2010/main" val="1663601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</a:t>
            </a:r>
            <a:r>
              <a:rPr lang="ru-RU" baseline="0" dirty="0" smtClean="0"/>
              <a:t> создании решения особое внимание было уделено выбору платформы-среды разработки. </a:t>
            </a:r>
          </a:p>
          <a:p>
            <a:r>
              <a:rPr lang="ru-RU" baseline="0" dirty="0" smtClean="0"/>
              <a:t>Не вдаваясь в подробности технологии выбора платформы, скажу что мы остановились на платформе </a:t>
            </a:r>
            <a:r>
              <a:rPr lang="en-US" baseline="0" dirty="0" smtClean="0"/>
              <a:t>RSA Archer </a:t>
            </a:r>
            <a:r>
              <a:rPr lang="en-US" baseline="0" dirty="0" err="1" smtClean="0"/>
              <a:t>eGRC</a:t>
            </a:r>
            <a:r>
              <a:rPr lang="ru-RU" baseline="0" dirty="0" smtClean="0"/>
              <a:t>.</a:t>
            </a:r>
          </a:p>
          <a:p>
            <a:r>
              <a:rPr lang="ru-RU" baseline="0" dirty="0" smtClean="0"/>
              <a:t>Она наиболее полно удовлетворяет заданным требованиям, необходимым для создания решения САПУИБ.</a:t>
            </a:r>
          </a:p>
          <a:p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В настоящее время САПУИБ реализована на основе платформе </a:t>
            </a:r>
            <a:r>
              <a:rPr lang="en-US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RSA Archer.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F74D3-E87F-4D2E-9DD3-41BD7FEA7515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150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RSA Archer 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является лидером мирового рынка в классе IT </a:t>
            </a:r>
            <a:r>
              <a:rPr lang="en-US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GRC (Governance, Risk and Compliance)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ru-RU" sz="1200" kern="1200" baseline="0" dirty="0" err="1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and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ru-RU" sz="1200" kern="1200" baseline="0" dirty="0" err="1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Enterprise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GRC систем (по свидетельству </a:t>
            </a:r>
            <a:r>
              <a:rPr lang="en-US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Forrester Research Inc.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и </a:t>
            </a:r>
            <a:r>
              <a:rPr lang="en-US" sz="1200" kern="1200" baseline="0" dirty="0" err="1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Garther</a:t>
            </a:r>
            <a:r>
              <a:rPr lang="en-US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)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– 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это гарантия того, что платформа поддерживается </a:t>
            </a:r>
            <a:r>
              <a:rPr lang="ru-RU" sz="1200" kern="1200" baseline="0" dirty="0" err="1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вендором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и не исчезнет с рынка.</a:t>
            </a:r>
          </a:p>
          <a:p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Газинформсервис поддерживает прямые контакты с центром технической разработки </a:t>
            </a:r>
            <a:r>
              <a:rPr lang="en-US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RSA Archer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, в настоящее время в активной фазе находятся работы по локализации платформы для Российского рынка, в этих работах в том числе участвует Газинформсервис.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F74D3-E87F-4D2E-9DD3-41BD7FEA7515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422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33475" y="677863"/>
            <a:ext cx="4591050" cy="3444875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</p:spPr>
        <p:txBody>
          <a:bodyPr/>
          <a:lstStyle/>
          <a:p>
            <a:fld id="{D86264E1-E07C-4086-B270-938F57A9B289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304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F78238CB-A9B0-48FD-87F5-024C9EFD8061}" type="slidenum">
              <a:rPr lang="en-GB" smtClean="0"/>
              <a:pPr/>
              <a:t>20</a:t>
            </a:fld>
            <a:endParaRPr lang="en-GB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677863"/>
            <a:ext cx="4594225" cy="3446462"/>
          </a:xfrm>
          <a:prstGeom prst="rect">
            <a:avLst/>
          </a:prstGeo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ln/>
        </p:spPr>
        <p:txBody>
          <a:bodyPr wrap="none" anchor="ctr"/>
          <a:lstStyle/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418602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33475" y="677863"/>
            <a:ext cx="4591050" cy="3444875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5A94EB4-2B82-4213-B0BF-A10C068BCF00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003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  <a:noFill/>
        </p:spPr>
        <p:txBody>
          <a:bodyPr/>
          <a:lstStyle/>
          <a:p>
            <a:fld id="{F78238CB-A9B0-48FD-87F5-024C9EFD8061}" type="slidenum">
              <a:rPr lang="en-GB" smtClean="0"/>
              <a:pPr/>
              <a:t>21</a:t>
            </a:fld>
            <a:endParaRPr lang="en-GB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77863"/>
            <a:ext cx="4597400" cy="3448050"/>
          </a:xfrm>
          <a:prstGeom prst="rect">
            <a:avLst/>
          </a:prstGeo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1"/>
            <a:ext cx="5486400" cy="4116388"/>
          </a:xfrm>
          <a:noFill/>
          <a:ln/>
        </p:spPr>
        <p:txBody>
          <a:bodyPr wrap="none" anchor="ctr"/>
          <a:lstStyle/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325592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  <a:noFill/>
        </p:spPr>
        <p:txBody>
          <a:bodyPr/>
          <a:lstStyle/>
          <a:p>
            <a:fld id="{2443B597-033D-42F3-A846-31B5BA7CE523}" type="slidenum">
              <a:rPr lang="ru-RU" smtClean="0"/>
              <a:pPr/>
              <a:t>24</a:t>
            </a:fld>
            <a:endParaRPr lang="ru-RU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677863"/>
            <a:ext cx="4591050" cy="3444875"/>
          </a:xfrm>
          <a:prstGeom prst="rect">
            <a:avLst/>
          </a:prstGeo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001939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F74D3-E87F-4D2E-9DD3-41BD7FEA7515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393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3475" y="677863"/>
            <a:ext cx="4591050" cy="3444875"/>
          </a:xfrm>
          <a:prstGeom prst="rect">
            <a:avLst/>
          </a:prstGeom>
          <a:ln/>
        </p:spPr>
      </p:sp>
      <p:sp>
        <p:nvSpPr>
          <p:cNvPr id="26627" name="Заметки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>
              <a:buFontTx/>
              <a:buNone/>
            </a:pPr>
            <a:endParaRPr lang="ru-RU" dirty="0" smtClean="0"/>
          </a:p>
        </p:txBody>
      </p:sp>
      <p:sp>
        <p:nvSpPr>
          <p:cNvPr id="26628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140D5DF1-3044-422C-90A0-0CB72698277D}" type="slidenum">
              <a:rPr lang="ru-RU" smtClean="0"/>
              <a:pPr/>
              <a:t>26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2118364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33475" y="677863"/>
            <a:ext cx="4591050" cy="3444875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n-ea"/>
                <a:cs typeface="+mn-cs"/>
              </a:rPr>
              <a:t>САПУИБ обладает абсолютно гибким инструментарием по формированию отчетов как</a:t>
            </a:r>
            <a:r>
              <a:rPr lang="ru-RU" sz="1200" kern="12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n-ea"/>
                <a:cs typeface="+mn-cs"/>
              </a:rPr>
              <a:t> для представлений на экран, так и для их вывода на бумажные носители.</a:t>
            </a:r>
            <a:endParaRPr lang="ru-RU" sz="120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n-ea"/>
                <a:cs typeface="+mn-cs"/>
              </a:rPr>
              <a:t>Кроме</a:t>
            </a:r>
            <a:r>
              <a:rPr lang="ru-RU" sz="1200" kern="12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n-ea"/>
                <a:cs typeface="+mn-cs"/>
              </a:rPr>
              <a:t> того, в </a:t>
            </a:r>
            <a:r>
              <a:rPr lang="ru-RU" sz="12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n-ea"/>
                <a:cs typeface="+mn-cs"/>
              </a:rPr>
              <a:t>САПУИБ разработаны</a:t>
            </a:r>
            <a:r>
              <a:rPr lang="ru-RU" sz="1200" kern="12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n-ea"/>
                <a:cs typeface="+mn-cs"/>
              </a:rPr>
              <a:t> метрики, отображающие эффективность выполнения процессов управления ИБ в графическом виде. Поскольку информационные отчеты состоят из записей в приложениях САПУИБ, то имеется возможность перейти к интересующим данным прямо из графического отчета.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</p:spPr>
        <p:txBody>
          <a:bodyPr/>
          <a:lstStyle/>
          <a:p>
            <a:fld id="{D86264E1-E07C-4086-B270-938F57A9B289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258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  <a:noFill/>
        </p:spPr>
        <p:txBody>
          <a:bodyPr/>
          <a:lstStyle/>
          <a:p>
            <a:fld id="{F78238CB-A9B0-48FD-87F5-024C9EFD8061}" type="slidenum">
              <a:rPr lang="en-GB" smtClean="0"/>
              <a:pPr/>
              <a:t>28</a:t>
            </a:fld>
            <a:endParaRPr lang="en-GB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77863"/>
            <a:ext cx="4597400" cy="3448050"/>
          </a:xfrm>
          <a:prstGeom prst="rect">
            <a:avLst/>
          </a:prstGeo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1"/>
            <a:ext cx="5486400" cy="4116388"/>
          </a:xfrm>
          <a:noFill/>
          <a:ln/>
        </p:spPr>
        <p:txBody>
          <a:bodyPr wrap="none" anchor="ctr"/>
          <a:lstStyle/>
          <a:p>
            <a:r>
              <a:rPr lang="ru-RU" dirty="0" smtClean="0"/>
              <a:t>Возвращаясь к модулям САПУИБ, отмечу наиболее важный</a:t>
            </a:r>
            <a:r>
              <a:rPr lang="ru-RU" baseline="0" dirty="0" smtClean="0"/>
              <a:t> функционал</a:t>
            </a:r>
            <a:r>
              <a:rPr lang="ru-RU" dirty="0" smtClean="0"/>
              <a:t>. Интересующие</a:t>
            </a:r>
            <a:r>
              <a:rPr lang="ru-RU" baseline="0" dirty="0" smtClean="0"/>
              <a:t> моменты можно будет более подробно рассмотреть при демонстрации решения на удаленном стенде.</a:t>
            </a:r>
          </a:p>
          <a:p>
            <a:r>
              <a:rPr lang="ru-RU" baseline="0" dirty="0" smtClean="0"/>
              <a:t>4 каталога документов, </a:t>
            </a:r>
          </a:p>
          <a:p>
            <a:r>
              <a:rPr lang="ru-RU" baseline="0" dirty="0" smtClean="0"/>
              <a:t>каталог интернет ресурсов;</a:t>
            </a:r>
          </a:p>
          <a:p>
            <a:r>
              <a:rPr lang="ru-RU" baseline="0" dirty="0" smtClean="0"/>
              <a:t>заведения связей между документами, </a:t>
            </a:r>
          </a:p>
          <a:p>
            <a:r>
              <a:rPr lang="ru-RU" baseline="0" dirty="0" smtClean="0"/>
              <a:t>форум для пользователей и разработчиков документов, </a:t>
            </a:r>
          </a:p>
          <a:p>
            <a:r>
              <a:rPr lang="ru-RU" baseline="0" dirty="0" smtClean="0"/>
              <a:t>актуальность документов, </a:t>
            </a:r>
          </a:p>
          <a:p>
            <a:r>
              <a:rPr lang="ru-RU" baseline="0" dirty="0" smtClean="0"/>
              <a:t>новостные сообщения для пользователей.</a:t>
            </a:r>
          </a:p>
          <a:p>
            <a:endParaRPr lang="ru-RU" baseline="0" dirty="0" smtClean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841371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F74D3-E87F-4D2E-9DD3-41BD7FEA7515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8115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  <a:noFill/>
        </p:spPr>
        <p:txBody>
          <a:bodyPr/>
          <a:lstStyle/>
          <a:p>
            <a:fld id="{F78238CB-A9B0-48FD-87F5-024C9EFD8061}" type="slidenum">
              <a:rPr lang="en-GB" smtClean="0"/>
              <a:pPr/>
              <a:t>32</a:t>
            </a:fld>
            <a:endParaRPr lang="en-GB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77863"/>
            <a:ext cx="4597400" cy="3448050"/>
          </a:xfrm>
          <a:prstGeom prst="rect">
            <a:avLst/>
          </a:prstGeo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1"/>
            <a:ext cx="5486400" cy="4116388"/>
          </a:xfrm>
          <a:noFill/>
          <a:ln/>
        </p:spPr>
        <p:txBody>
          <a:bodyPr wrap="none" anchor="ctr"/>
          <a:lstStyle/>
          <a:p>
            <a:r>
              <a:rPr lang="ru-RU" dirty="0" smtClean="0"/>
              <a:t>Справочники ТС, ПО</a:t>
            </a:r>
            <a:r>
              <a:rPr lang="ru-RU" baseline="0" dirty="0" smtClean="0"/>
              <a:t> и ИА</a:t>
            </a:r>
          </a:p>
          <a:p>
            <a:r>
              <a:rPr lang="ru-RU" baseline="0" dirty="0" smtClean="0"/>
              <a:t>Формирование паспорта ИС</a:t>
            </a:r>
          </a:p>
          <a:p>
            <a:r>
              <a:rPr lang="ru-RU" baseline="0" dirty="0" smtClean="0"/>
              <a:t>Определение критичности объектов защиты на основе опросных листов</a:t>
            </a:r>
          </a:p>
          <a:p>
            <a:r>
              <a:rPr lang="ru-RU" baseline="0" dirty="0" smtClean="0"/>
              <a:t>Оповещение об актуальности критичности</a:t>
            </a:r>
          </a:p>
          <a:p>
            <a:r>
              <a:rPr lang="ru-RU" baseline="0" dirty="0" smtClean="0"/>
              <a:t>Формирование реестра ИС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116955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F74D3-E87F-4D2E-9DD3-41BD7FEA7515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8619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F74D3-E87F-4D2E-9DD3-41BD7FEA7515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5004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33475" y="677863"/>
            <a:ext cx="4591050" cy="3444875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b="0" i="0" kern="12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Вопрос о необходимости внедрения в организации СУИБ, это вопрос из серии «быть или не быть», нужно или не нужно заниматься информационной безопасностью. Владелец бизнеса решает сам. Все зависит, во-первых, от ценности информационных ресурсов, а во-вторых от зрелости и</a:t>
            </a:r>
            <a:r>
              <a:rPr lang="ru-RU" sz="1200" b="0" i="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готовности </a:t>
            </a:r>
            <a:r>
              <a:rPr lang="ru-RU" sz="1200" b="0" i="0" kern="12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организации в создании СУИБ. И если ценность активов велика организация наверняка не пожелает быть в</a:t>
            </a:r>
            <a:r>
              <a:rPr lang="ru-RU" sz="1200" b="0" i="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нижней части графика, но с другой стороны, чтобы оказаться в верхней части графика, нужно иметь не только своих подготовленных специалистов ИБ, но необходима политическая воля руководства и осознание необходимости внедрения СУИБ – и это один из важнейших факторов успеха.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5A94EB4-2B82-4213-B0BF-A10C068BCF00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4719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  <a:noFill/>
        </p:spPr>
        <p:txBody>
          <a:bodyPr/>
          <a:lstStyle/>
          <a:p>
            <a:fld id="{F78238CB-A9B0-48FD-87F5-024C9EFD8061}" type="slidenum">
              <a:rPr lang="en-GB" smtClean="0"/>
              <a:pPr/>
              <a:t>35</a:t>
            </a:fld>
            <a:endParaRPr lang="en-GB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77863"/>
            <a:ext cx="4597400" cy="3448050"/>
          </a:xfrm>
          <a:prstGeom prst="rect">
            <a:avLst/>
          </a:prstGeo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1"/>
            <a:ext cx="5486400" cy="4116388"/>
          </a:xfrm>
          <a:noFill/>
          <a:ln/>
        </p:spPr>
        <p:txBody>
          <a:bodyPr wrap="none" anchor="ctr"/>
          <a:lstStyle/>
          <a:p>
            <a:r>
              <a:rPr lang="ru-RU" dirty="0" smtClean="0"/>
              <a:t>Справочники угроз и уязвимостей (верхнего уровня)</a:t>
            </a:r>
          </a:p>
          <a:p>
            <a:r>
              <a:rPr lang="ru-RU" dirty="0" smtClean="0"/>
              <a:t>Формирование модели угроз ИС</a:t>
            </a:r>
          </a:p>
          <a:p>
            <a:r>
              <a:rPr lang="ru-RU" dirty="0" smtClean="0"/>
              <a:t>Формирование и оценка рисков</a:t>
            </a:r>
          </a:p>
          <a:p>
            <a:r>
              <a:rPr lang="ru-RU" dirty="0" smtClean="0"/>
              <a:t>Выбор</a:t>
            </a:r>
            <a:r>
              <a:rPr lang="ru-RU" baseline="0" dirty="0" smtClean="0"/>
              <a:t> способа обработки рисков и формирование перечня защитных мер</a:t>
            </a:r>
          </a:p>
          <a:p>
            <a:r>
              <a:rPr lang="ru-RU" baseline="0" dirty="0" smtClean="0"/>
              <a:t>Оценка остаточных рисков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13768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  <a:noFill/>
        </p:spPr>
        <p:txBody>
          <a:bodyPr/>
          <a:lstStyle/>
          <a:p>
            <a:fld id="{F78238CB-A9B0-48FD-87F5-024C9EFD8061}" type="slidenum">
              <a:rPr lang="en-GB" smtClean="0"/>
              <a:pPr/>
              <a:t>37</a:t>
            </a:fld>
            <a:endParaRPr lang="en-GB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77863"/>
            <a:ext cx="4597400" cy="3448050"/>
          </a:xfrm>
          <a:prstGeom prst="rect">
            <a:avLst/>
          </a:prstGeo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1"/>
            <a:ext cx="5486400" cy="4116388"/>
          </a:xfrm>
          <a:noFill/>
          <a:ln/>
        </p:spPr>
        <p:txBody>
          <a:bodyPr wrap="none" anchor="ctr"/>
          <a:lstStyle/>
          <a:p>
            <a:r>
              <a:rPr lang="ru-RU" dirty="0" smtClean="0"/>
              <a:t>Формирование карточек работников</a:t>
            </a:r>
            <a:r>
              <a:rPr lang="ru-RU" baseline="0" dirty="0" smtClean="0"/>
              <a:t> (пользователей)</a:t>
            </a:r>
          </a:p>
          <a:p>
            <a:r>
              <a:rPr lang="ru-RU" baseline="0" dirty="0" smtClean="0"/>
              <a:t>Информирование (повышение осведомленности) и тестирование работников</a:t>
            </a:r>
          </a:p>
          <a:p>
            <a:r>
              <a:rPr lang="ru-RU" baseline="0" dirty="0" smtClean="0"/>
              <a:t>Формирование карточек третьих сторон, ведение истории взаимодействия с ними.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056249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  <a:noFill/>
        </p:spPr>
        <p:txBody>
          <a:bodyPr/>
          <a:lstStyle/>
          <a:p>
            <a:fld id="{F78238CB-A9B0-48FD-87F5-024C9EFD8061}" type="slidenum">
              <a:rPr lang="en-GB" smtClean="0"/>
              <a:pPr/>
              <a:t>38</a:t>
            </a:fld>
            <a:endParaRPr lang="en-GB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77863"/>
            <a:ext cx="4597400" cy="3448050"/>
          </a:xfrm>
          <a:prstGeom prst="rect">
            <a:avLst/>
          </a:prstGeo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1"/>
            <a:ext cx="5486400" cy="4116388"/>
          </a:xfrm>
          <a:noFill/>
          <a:ln/>
        </p:spPr>
        <p:txBody>
          <a:bodyPr wrap="none" anchor="ctr"/>
          <a:lstStyle/>
          <a:p>
            <a:r>
              <a:rPr lang="ru-RU" dirty="0" smtClean="0"/>
              <a:t>Ведение</a:t>
            </a:r>
            <a:r>
              <a:rPr lang="ru-RU" baseline="0" dirty="0" smtClean="0"/>
              <a:t> информационных карт инцидентов</a:t>
            </a:r>
          </a:p>
          <a:p>
            <a:r>
              <a:rPr lang="ru-RU" baseline="0" dirty="0" smtClean="0"/>
              <a:t>Формирование отчетов по результатам расследования инцидентов</a:t>
            </a:r>
          </a:p>
          <a:p>
            <a:r>
              <a:rPr lang="ru-RU" baseline="0" dirty="0" smtClean="0"/>
              <a:t>В зависимости от наличия системы </a:t>
            </a:r>
            <a:r>
              <a:rPr lang="en-US" baseline="0" dirty="0" err="1" smtClean="0"/>
              <a:t>HelpDesk</a:t>
            </a:r>
            <a:r>
              <a:rPr lang="ru-RU" baseline="0" dirty="0" smtClean="0"/>
              <a:t> обработка инцидента может вестись в модуле или данные могут быть импортированы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826508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  <a:noFill/>
        </p:spPr>
        <p:txBody>
          <a:bodyPr/>
          <a:lstStyle/>
          <a:p>
            <a:fld id="{F78238CB-A9B0-48FD-87F5-024C9EFD8061}" type="slidenum">
              <a:rPr lang="en-GB" smtClean="0"/>
              <a:pPr/>
              <a:t>39</a:t>
            </a:fld>
            <a:endParaRPr lang="en-GB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77863"/>
            <a:ext cx="4597400" cy="3448050"/>
          </a:xfrm>
          <a:prstGeom prst="rect">
            <a:avLst/>
          </a:prstGeo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1"/>
            <a:ext cx="5486400" cy="4116388"/>
          </a:xfrm>
          <a:noFill/>
          <a:ln/>
        </p:spPr>
        <p:txBody>
          <a:bodyPr wrap="none" anchor="ctr"/>
          <a:lstStyle/>
          <a:p>
            <a:r>
              <a:rPr lang="ru-RU" dirty="0" smtClean="0"/>
              <a:t>Формирование карточек требований ИБ</a:t>
            </a:r>
          </a:p>
          <a:p>
            <a:r>
              <a:rPr lang="ru-RU" dirty="0" smtClean="0"/>
              <a:t>Взаимосвязь требований</a:t>
            </a:r>
            <a:r>
              <a:rPr lang="ru-RU" baseline="0" dirty="0" smtClean="0"/>
              <a:t> с документами из модуля ДО</a:t>
            </a:r>
          </a:p>
          <a:p>
            <a:r>
              <a:rPr lang="ru-RU" baseline="0" dirty="0" smtClean="0"/>
              <a:t>Вычисление значений показателей соответствия на основе заполнения опросных листов</a:t>
            </a:r>
          </a:p>
          <a:p>
            <a:r>
              <a:rPr lang="ru-RU" baseline="0" dirty="0" smtClean="0"/>
              <a:t>Оценка технической (с использованием СОЗ) и организационной составляющей требований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732122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RSA Archer 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является лидером мирового рынка в классе IT </a:t>
            </a:r>
            <a:r>
              <a:rPr lang="en-US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GRC (Governance, Risk and Compliance)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ru-RU" sz="1200" kern="1200" baseline="0" dirty="0" err="1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and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ru-RU" sz="1200" kern="1200" baseline="0" dirty="0" err="1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Enterprise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GRC систем (по свидетельству </a:t>
            </a:r>
            <a:r>
              <a:rPr lang="en-US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Forrester Research Inc.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и </a:t>
            </a:r>
            <a:r>
              <a:rPr lang="en-US" sz="1200" kern="1200" baseline="0" dirty="0" err="1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Garther</a:t>
            </a:r>
            <a:r>
              <a:rPr lang="en-US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)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– 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это гарантия того, что платформа поддерживается </a:t>
            </a:r>
            <a:r>
              <a:rPr lang="ru-RU" sz="1200" kern="1200" baseline="0" dirty="0" err="1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вендором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и не исчезнет с рынка.</a:t>
            </a:r>
          </a:p>
          <a:p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Газинформсервис поддерживает прямые контакты с центром технической разработки </a:t>
            </a:r>
            <a:r>
              <a:rPr lang="en-US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RSA Archer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, в настоящее время в активной фазе находятся работы по локализации платформы для Российского рынка, в этих работах в том числе участвует Газинформсервис.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F74D3-E87F-4D2E-9DD3-41BD7FEA7515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0349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F74D3-E87F-4D2E-9DD3-41BD7FEA7515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874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RSA Archer 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является лидером мирового рынка в классе IT </a:t>
            </a:r>
            <a:r>
              <a:rPr lang="en-US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GRC (Governance, Risk and Compliance)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ru-RU" sz="1200" kern="1200" baseline="0" dirty="0" err="1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and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ru-RU" sz="1200" kern="1200" baseline="0" dirty="0" err="1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Enterprise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GRC систем (по свидетельству </a:t>
            </a:r>
            <a:r>
              <a:rPr lang="en-US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Forrester Research Inc.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и </a:t>
            </a:r>
            <a:r>
              <a:rPr lang="en-US" sz="1200" kern="1200" baseline="0" dirty="0" err="1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Garther</a:t>
            </a:r>
            <a:r>
              <a:rPr lang="en-US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)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– 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это гарантия того, что платформа поддерживается </a:t>
            </a:r>
            <a:r>
              <a:rPr lang="ru-RU" sz="1200" kern="1200" baseline="0" dirty="0" err="1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вендором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и не исчезнет с рынка.</a:t>
            </a:r>
          </a:p>
          <a:p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Газинформсервис поддерживает прямые контакты с центром технической разработки </a:t>
            </a:r>
            <a:r>
              <a:rPr lang="en-US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RSA Archer</a:t>
            </a:r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, в настоящее время в активной фазе находятся работы по локализации платформы для Российского рынка, в этих работах в том числе участвует Газинформсервис.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F74D3-E87F-4D2E-9DD3-41BD7FEA7515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23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  <a:noFill/>
        </p:spPr>
        <p:txBody>
          <a:bodyPr/>
          <a:lstStyle/>
          <a:p>
            <a:fld id="{B67003C9-00A5-4BF9-BFE7-9AC8581AAEB2}" type="slidenum">
              <a:rPr lang="ru-RU" smtClean="0"/>
              <a:pPr/>
              <a:t>4</a:t>
            </a:fld>
            <a:endParaRPr lang="ru-RU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677863"/>
            <a:ext cx="4591050" cy="3444875"/>
          </a:xfrm>
          <a:prstGeom prst="rect">
            <a:avLst/>
          </a:prstGeo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22583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33475" y="677863"/>
            <a:ext cx="4591050" cy="3444875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ru-RU" sz="1200" b="0" i="0" kern="12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В системе понятий ограничимся тремя определениями, их достаточно чтобы позиционировать наше решение относительно других систем и средств защиты информации.</a:t>
            </a:r>
            <a:endParaRPr lang="ru-RU" dirty="0" smtClean="0"/>
          </a:p>
          <a:p>
            <a:r>
              <a:rPr lang="ru-RU" sz="1200" b="0" i="0" kern="12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В рамках большой компании информационную безопасность следует всегда понимать как сложный комплекс организационных, программных, технических и физических мер, обеспечивающих достижение целостности, конфиденциальности, доступности корпоративной информации. Чтобы связать воедино организационные меры и технические компоненты, а также прозрачно управлять ими в дальнейшем на основе анализа рисков ИБ, необходим каркас, который называется СУИБ. Без такого каркаса</a:t>
            </a:r>
            <a:r>
              <a:rPr lang="ru-RU" sz="1200" b="0" i="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все усилия в области обеспечения ИБ в организации будут неэффективны.</a:t>
            </a:r>
            <a:endParaRPr lang="ru-RU" sz="1200" b="0" i="0" kern="1200" dirty="0" smtClean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5A94EB4-2B82-4213-B0BF-A10C068BCF00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853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33475" y="677863"/>
            <a:ext cx="4591050" cy="3444875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5A94EB4-2B82-4213-B0BF-A10C068BCF00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319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33475" y="677863"/>
            <a:ext cx="4591050" cy="3444875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5A94EB4-2B82-4213-B0BF-A10C068BCF00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733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33475" y="677863"/>
            <a:ext cx="4591050" cy="3444875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С точки зрения целевого назначения, процессы ИБ классифицируются на процессы обеспечения и процессы управления. Процессы обеспечения ИБ предназначены для реализации непосредственных организационных и технических функций защиты объектов (технических Управление процессами ИБ в интересах бизнеса средств, программного обеспечения и информационных активов). Процессы управления ИБ предназначены для реализации управляющих действий в отношении системы обеспечения ИБ (СОИБ).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>
          <a:xfrm>
            <a:off x="3884614" y="8685214"/>
            <a:ext cx="2970212" cy="4556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5A94EB4-2B82-4213-B0BF-A10C068BCF00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193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i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F74D3-E87F-4D2E-9DD3-41BD7FEA7515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2318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763E3F-4989-491C-A2E8-203DC4F6CEDD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4C0DC2-4BA7-4C31-8729-13B4B70A4A2A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25552C-20A0-486C-BB3B-57C5EA314C14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04.10.07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46529-E065-4613-9B40-C6CD77FDEF3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med">
    <p:pull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763E3F-4989-491C-A2E8-203DC4F6CEDD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73AA5-C81C-4BF2-8308-034FBF67C773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A45E6-4470-47C2-BFFE-E44C7DAE7561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9ADEE-9604-48E3-AE20-B9002CB52240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D81BD-4315-41C8-8F63-511F9EDCB00E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15DA4B-9D87-4188-BC65-6F37CF684246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50062-C33B-428C-AF09-602B1141996C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73AA5-C81C-4BF2-8308-034FBF67C773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2FB12B-1D25-4EBC-8587-CA3FC6F591CB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7353C-7E74-44AC-9B94-CFC73BD3D598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4C0DC2-4BA7-4C31-8729-13B4B70A4A2A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25552C-20A0-486C-BB3B-57C5EA314C14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A45E6-4470-47C2-BFFE-E44C7DAE7561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9ADEE-9604-48E3-AE20-B9002CB52240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D81BD-4315-41C8-8F63-511F9EDCB00E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15DA4B-9D87-4188-BC65-6F37CF684246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50062-C33B-428C-AF09-602B1141996C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2FB12B-1D25-4EBC-8587-CA3FC6F591CB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7353C-7E74-44AC-9B94-CFC73BD3D598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defTabSz="91440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ru-RU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defTabSz="91440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ru-RU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defTabSz="914400">
              <a:lnSpc>
                <a:spcPct val="100000"/>
              </a:lnSpc>
              <a:buClrTx/>
              <a:buSzTx/>
              <a:buFontTx/>
              <a:buNone/>
              <a:defRPr/>
            </a:pPr>
            <a:fld id="{EEC4A882-1766-4231-8FFD-09562B9598A9}" type="slidenum">
              <a:rPr lang="ru-RU" smtClean="0">
                <a:solidFill>
                  <a:srgbClr val="000000"/>
                </a:solidFill>
                <a:ea typeface="+mn-ea"/>
                <a:cs typeface="+mn-cs"/>
              </a:rPr>
              <a:pPr defTabSz="914400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t>‹#›</a:t>
            </a:fld>
            <a:endParaRPr lang="ru-RU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51" r:id="rId12"/>
  </p:sldLayoutIdLst>
  <p:transition spd="med">
    <p:pull dir="d"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defTabSz="91440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ru-RU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defTabSz="91440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ru-RU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defTabSz="914400">
              <a:lnSpc>
                <a:spcPct val="100000"/>
              </a:lnSpc>
              <a:buClrTx/>
              <a:buSzTx/>
              <a:buFontTx/>
              <a:buNone/>
              <a:defRPr/>
            </a:pPr>
            <a:fld id="{EEC4A882-1766-4231-8FFD-09562B9598A9}" type="slidenum">
              <a:rPr lang="ru-RU" smtClean="0">
                <a:solidFill>
                  <a:srgbClr val="000000"/>
                </a:solidFill>
                <a:ea typeface="+mn-ea"/>
                <a:cs typeface="+mn-cs"/>
              </a:rPr>
              <a:pPr defTabSz="914400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t>‹#›</a:t>
            </a:fld>
            <a:endParaRPr lang="ru-RU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ransition spd="med">
    <p:pull dir="d"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11" Type="http://schemas.openxmlformats.org/officeDocument/2006/relationships/image" Target="../media/image51.jpe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1"/>
          <p:cNvSpPr>
            <a:spLocks noChangeArrowheads="1"/>
          </p:cNvSpPr>
          <p:nvPr/>
        </p:nvSpPr>
        <p:spPr bwMode="auto">
          <a:xfrm>
            <a:off x="0" y="44450"/>
            <a:ext cx="9144000" cy="765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0" y="620713"/>
            <a:ext cx="9144000" cy="4048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2495925"/>
            <a:ext cx="9144000" cy="259677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  <a:spcBef>
                <a:spcPts val="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rPr>
              <a:t>Автоматизации процессов управления информационной безопасностью</a:t>
            </a:r>
            <a:endParaRPr lang="ru-RU" sz="4000" b="1" dirty="0" smtClean="0">
              <a:solidFill>
                <a:srgbClr val="002060"/>
              </a:solidFill>
              <a:latin typeface="+mn-lt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4" descr="C:\Users\ayorkin.USSC\Desktop\Need\egrc_ru_clean_СУИБ.png"/>
          <p:cNvPicPr>
            <a:picLocks noChangeAspect="1" noChangeArrowheads="1"/>
          </p:cNvPicPr>
          <p:nvPr/>
        </p:nvPicPr>
        <p:blipFill>
          <a:blip r:embed="rId3" cstate="email"/>
          <a:srcRect l="6826" r="5625" b="8193"/>
          <a:stretch>
            <a:fillRect/>
          </a:stretch>
        </p:blipFill>
        <p:spPr bwMode="auto">
          <a:xfrm>
            <a:off x="1092530" y="1521580"/>
            <a:ext cx="7089569" cy="4974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467146" y="3925947"/>
            <a:ext cx="16573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Управление рисками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054946" y="2748317"/>
            <a:ext cx="16573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Оценка соответствия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856245" y="1957300"/>
            <a:ext cx="16557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Управление активами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699000" y="1915655"/>
            <a:ext cx="16732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Поддержание 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политики ИБ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380089" y="3786985"/>
            <a:ext cx="15335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Проведение аудитов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725856" y="5306566"/>
            <a:ext cx="2089150" cy="86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Управление </a:t>
            </a:r>
            <a:r>
              <a:rPr lang="ru-RU" dirty="0" smtClean="0">
                <a:solidFill>
                  <a:schemeClr val="bg1"/>
                </a:solidFill>
              </a:rPr>
              <a:t>третьими сторонами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39519" y="2894073"/>
            <a:ext cx="16557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Управление угрозами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158705" y="4942834"/>
            <a:ext cx="17922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Управление персоналом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614876" y="4893362"/>
            <a:ext cx="16637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Управление инцидентами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 bwMode="auto">
          <a:xfrm>
            <a:off x="179388" y="502566"/>
            <a:ext cx="7910512" cy="640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Основные процессы управления ИБ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(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на примере СТО БР ИББС-1.0-2010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)</a:t>
            </a: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275" y="3758325"/>
            <a:ext cx="6438900" cy="1162050"/>
          </a:xfrm>
          <a:prstGeom prst="rect">
            <a:avLst/>
          </a:prstGeom>
          <a:ln>
            <a:solidFill>
              <a:srgbClr val="0033C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4379" y="4537161"/>
            <a:ext cx="6505575" cy="523875"/>
          </a:xfrm>
          <a:prstGeom prst="rect">
            <a:avLst/>
          </a:prstGeom>
          <a:ln>
            <a:solidFill>
              <a:srgbClr val="0033C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30883" y="4159102"/>
            <a:ext cx="6486525" cy="723900"/>
          </a:xfrm>
          <a:prstGeom prst="rect">
            <a:avLst/>
          </a:prstGeom>
          <a:ln>
            <a:solidFill>
              <a:srgbClr val="0033C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 cstate="print"/>
          <a:srcRect b="6364"/>
          <a:stretch>
            <a:fillRect/>
          </a:stretch>
        </p:blipFill>
        <p:spPr bwMode="auto">
          <a:xfrm>
            <a:off x="299913" y="2595108"/>
            <a:ext cx="6591300" cy="490537"/>
          </a:xfrm>
          <a:prstGeom prst="rect">
            <a:avLst/>
          </a:prstGeom>
          <a:ln>
            <a:solidFill>
              <a:srgbClr val="0033C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3200" y="1877807"/>
            <a:ext cx="6486525" cy="981075"/>
          </a:xfrm>
          <a:prstGeom prst="rect">
            <a:avLst/>
          </a:prstGeom>
          <a:ln>
            <a:solidFill>
              <a:srgbClr val="0033C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Группа 23"/>
          <p:cNvGrpSpPr/>
          <p:nvPr/>
        </p:nvGrpSpPr>
        <p:grpSpPr>
          <a:xfrm>
            <a:off x="1622895" y="2686331"/>
            <a:ext cx="6518441" cy="1377019"/>
            <a:chOff x="2406650" y="1415668"/>
            <a:chExt cx="6518441" cy="1377019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09991" y="1415668"/>
              <a:ext cx="6515100" cy="504825"/>
            </a:xfrm>
            <a:prstGeom prst="rect">
              <a:avLst/>
            </a:prstGeom>
            <a:ln>
              <a:solidFill>
                <a:srgbClr val="0033CC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5"/>
            <p:cNvPicPr>
              <a:picLocks noChangeAspect="1" noChangeArrowheads="1"/>
            </p:cNvPicPr>
            <p:nvPr/>
          </p:nvPicPr>
          <p:blipFill>
            <a:blip r:embed="rId10" cstate="print"/>
            <a:srcRect t="784"/>
            <a:stretch>
              <a:fillRect/>
            </a:stretch>
          </p:blipFill>
          <p:spPr bwMode="auto">
            <a:xfrm>
              <a:off x="2406650" y="1961055"/>
              <a:ext cx="6496050" cy="831632"/>
            </a:xfrm>
            <a:prstGeom prst="rect">
              <a:avLst/>
            </a:prstGeom>
            <a:ln>
              <a:solidFill>
                <a:srgbClr val="0033CC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472175" y="3301122"/>
            <a:ext cx="6505575" cy="514350"/>
          </a:xfrm>
          <a:prstGeom prst="rect">
            <a:avLst/>
          </a:prstGeom>
          <a:ln>
            <a:solidFill>
              <a:srgbClr val="0033C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0" dur="10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54" dur="10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7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9" dur="10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83" dur="10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5" dur="10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99" dur="10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 cstate="email"/>
          <a:srcRect b="2754"/>
          <a:stretch>
            <a:fillRect/>
          </a:stretch>
        </p:blipFill>
        <p:spPr bwMode="auto">
          <a:xfrm>
            <a:off x="914400" y="1560696"/>
            <a:ext cx="7019150" cy="5068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Группа 23"/>
          <p:cNvGrpSpPr/>
          <p:nvPr/>
        </p:nvGrpSpPr>
        <p:grpSpPr>
          <a:xfrm>
            <a:off x="7043305" y="2640330"/>
            <a:ext cx="2100695" cy="2646381"/>
            <a:chOff x="9752215" y="514350"/>
            <a:chExt cx="2100695" cy="2646381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9752215" y="695440"/>
              <a:ext cx="1910897" cy="24652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6" name="16-конечная звезда 25"/>
            <p:cNvSpPr/>
            <p:nvPr/>
          </p:nvSpPr>
          <p:spPr bwMode="auto">
            <a:xfrm>
              <a:off x="10378440" y="514350"/>
              <a:ext cx="1474470" cy="1508760"/>
            </a:xfrm>
            <a:prstGeom prst="star16">
              <a:avLst>
                <a:gd name="adj" fmla="val 40441"/>
              </a:avLst>
            </a:prstGeom>
            <a:solidFill>
              <a:srgbClr val="FF7C8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0000"/>
                </a:lnSpc>
                <a:buClrTx/>
                <a:buSzTx/>
              </a:pPr>
              <a:r>
                <a:rPr lang="ru-RU" b="1" dirty="0" smtClean="0">
                  <a:solidFill>
                    <a:srgbClr val="003300"/>
                  </a:solidFill>
                  <a:latin typeface="Arial Narrow" pitchFamily="34" charset="0"/>
                </a:rPr>
                <a:t>ГОСТ Р ИСО  27001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</a:endParaRPr>
            </a:p>
          </p:txBody>
        </p:sp>
      </p:grp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934669" y="3071046"/>
          <a:ext cx="5429738" cy="3604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Visio" r:id="rId6" imgW="6706861" imgH="4578390" progId="Visio.Drawing.11">
                  <p:embed/>
                </p:oleObj>
              </mc:Choice>
              <mc:Fallback>
                <p:oleObj name="Visio" r:id="rId6" imgW="6706861" imgH="4578390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4669" y="3071046"/>
                        <a:ext cx="5429738" cy="36048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179388" y="737676"/>
            <a:ext cx="619283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Базовые элементы СУИБ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183774" y="3765177"/>
            <a:ext cx="4816851" cy="3530973"/>
          </a:xfrm>
          <a:prstGeom prst="roundRect">
            <a:avLst>
              <a:gd name="adj" fmla="val 4767"/>
            </a:avLst>
          </a:prstGeom>
          <a:gradFill rotWithShape="1">
            <a:gsLst>
              <a:gs pos="0">
                <a:srgbClr val="0099FF"/>
              </a:gs>
              <a:gs pos="50000">
                <a:srgbClr val="CCECFF"/>
              </a:gs>
              <a:gs pos="100000">
                <a:srgbClr val="0099FF"/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 defTabSz="914400">
              <a:lnSpc>
                <a:spcPct val="100000"/>
              </a:lnSpc>
              <a:spcBef>
                <a:spcPct val="20000"/>
              </a:spcBef>
              <a:buClrTx/>
              <a:buSzTx/>
              <a:defRPr/>
            </a:pPr>
            <a:r>
              <a:rPr lang="ru-RU" sz="1400" b="1" dirty="0" smtClean="0">
                <a:solidFill>
                  <a:schemeClr val="tx1"/>
                </a:solidFill>
              </a:rPr>
              <a:t>Факторы сложности внедрения СУИБ:</a:t>
            </a:r>
          </a:p>
          <a:p>
            <a:pPr marL="265113" lvl="0" indent="-265113" defTabSz="91440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Char char="–"/>
              <a:defRPr/>
            </a:pPr>
            <a:r>
              <a:rPr lang="ru-RU" sz="1400" dirty="0" smtClean="0">
                <a:solidFill>
                  <a:schemeClr val="tx1"/>
                </a:solidFill>
              </a:rPr>
              <a:t>ограниченный штат сотрудников ИБ;</a:t>
            </a:r>
          </a:p>
          <a:p>
            <a:pPr marL="265113" lvl="0" indent="-265113" defTabSz="91440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Char char="–"/>
              <a:defRPr/>
            </a:pPr>
            <a:r>
              <a:rPr lang="ru-RU" sz="1400" dirty="0" smtClean="0">
                <a:solidFill>
                  <a:schemeClr val="tx1"/>
                </a:solidFill>
              </a:rPr>
              <a:t>большая </a:t>
            </a:r>
            <a:r>
              <a:rPr lang="ru-RU" sz="1400" dirty="0" err="1" smtClean="0">
                <a:solidFill>
                  <a:schemeClr val="tx1"/>
                </a:solidFill>
              </a:rPr>
              <a:t>ИТ-инфраструктура</a:t>
            </a:r>
            <a:r>
              <a:rPr lang="ru-RU" sz="1400" dirty="0" smtClean="0">
                <a:solidFill>
                  <a:schemeClr val="tx1"/>
                </a:solidFill>
              </a:rPr>
              <a:t>;</a:t>
            </a:r>
          </a:p>
          <a:p>
            <a:pPr marL="265113" lvl="0" indent="-265113" defTabSz="91440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Char char="–"/>
              <a:defRPr/>
            </a:pPr>
            <a:r>
              <a:rPr lang="ru-RU" sz="1400" dirty="0" smtClean="0">
                <a:solidFill>
                  <a:schemeClr val="tx1"/>
                </a:solidFill>
              </a:rPr>
              <a:t>наличие в организации филиалов;</a:t>
            </a:r>
          </a:p>
          <a:p>
            <a:pPr marL="265113" lvl="0" indent="-265113" defTabSz="91440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Char char="–"/>
              <a:defRPr/>
            </a:pPr>
            <a:r>
              <a:rPr lang="ru-RU" sz="1400" dirty="0" smtClean="0">
                <a:solidFill>
                  <a:schemeClr val="tx1"/>
                </a:solidFill>
              </a:rPr>
              <a:t>большое количество прикладных систем, где обрабатывается информация ограниченного доступа;</a:t>
            </a:r>
          </a:p>
          <a:p>
            <a:pPr marL="265113" lvl="0" indent="-265113" defTabSz="91440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Char char="–"/>
              <a:defRPr/>
            </a:pPr>
            <a:r>
              <a:rPr lang="ru-RU" sz="1400" dirty="0" smtClean="0">
                <a:solidFill>
                  <a:schemeClr val="tx1"/>
                </a:solidFill>
              </a:rPr>
              <a:t>обширный перечень критичных ресурсов, подлежащих учету и защите;</a:t>
            </a:r>
          </a:p>
          <a:p>
            <a:pPr marL="265113" lvl="0" indent="-265113" defTabSz="91440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Char char="–"/>
              <a:defRPr/>
            </a:pPr>
            <a:r>
              <a:rPr lang="ru-RU" sz="1400" dirty="0" smtClean="0">
                <a:solidFill>
                  <a:schemeClr val="tx1"/>
                </a:solidFill>
              </a:rPr>
              <a:t>наличие уже внедренных СЗИ; </a:t>
            </a:r>
          </a:p>
          <a:p>
            <a:pPr marL="265113" lvl="0" indent="-265113" defTabSz="91440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Char char="–"/>
              <a:defRPr/>
            </a:pPr>
            <a:r>
              <a:rPr lang="ru-RU" sz="1400" dirty="0" smtClean="0">
                <a:solidFill>
                  <a:schemeClr val="tx1"/>
                </a:solidFill>
              </a:rPr>
              <a:t>значительный объем документов, регламентирующих процессы ИБ;</a:t>
            </a:r>
          </a:p>
          <a:p>
            <a:pPr marL="265113" lvl="0" indent="-265113" defTabSz="91440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Char char="–"/>
              <a:defRPr/>
            </a:pPr>
            <a:r>
              <a:rPr lang="ru-RU" sz="1400" dirty="0" smtClean="0">
                <a:solidFill>
                  <a:schemeClr val="tx1"/>
                </a:solidFill>
              </a:rPr>
              <a:t>множество требований ИБ (регуляторы и стандарты организации).</a:t>
            </a:r>
            <a:endParaRPr lang="ru-RU" sz="1400" kern="0" dirty="0" smtClean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49035" y="4078940"/>
            <a:ext cx="190948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ФОРМАЛЬНО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5844988" y="3235082"/>
            <a:ext cx="3182470" cy="2421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3" name="Группа 22"/>
          <p:cNvGrpSpPr/>
          <p:nvPr/>
        </p:nvGrpSpPr>
        <p:grpSpPr>
          <a:xfrm>
            <a:off x="7021271" y="2607693"/>
            <a:ext cx="2100695" cy="2646381"/>
            <a:chOff x="9752215" y="514350"/>
            <a:chExt cx="2100695" cy="2646381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9752215" y="695440"/>
              <a:ext cx="1910897" cy="24652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2" name="16-конечная звезда 21"/>
            <p:cNvSpPr/>
            <p:nvPr/>
          </p:nvSpPr>
          <p:spPr bwMode="auto">
            <a:xfrm>
              <a:off x="10378440" y="514350"/>
              <a:ext cx="1474470" cy="1508760"/>
            </a:xfrm>
            <a:prstGeom prst="star16">
              <a:avLst>
                <a:gd name="adj" fmla="val 40441"/>
              </a:avLst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0000"/>
                </a:lnSpc>
                <a:buClrTx/>
                <a:buSzTx/>
              </a:pPr>
              <a:r>
                <a:rPr lang="ru-RU" b="1" dirty="0" smtClean="0">
                  <a:solidFill>
                    <a:srgbClr val="003300"/>
                  </a:solidFill>
                  <a:latin typeface="Arial Narrow" pitchFamily="34" charset="0"/>
                </a:rPr>
                <a:t>ГОСТ Р ИСО  27001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19227" y="5553364"/>
            <a:ext cx="1481553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006600"/>
                </a:solidFill>
              </a:rPr>
              <a:t>АКТУАЛЬНЫЙ</a:t>
            </a:r>
            <a:endParaRPr lang="ru-RU" sz="1400" b="1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48148E-6 L 0.22326 -0.2185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0" y="-10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xit" presetSubtype="5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99 0.00694 L 0.02274 0.2068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0" y="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8" grpId="2" animBg="1"/>
      <p:bldP spid="8" grpId="3" animBg="1"/>
      <p:bldP spid="8" grpId="4" animBg="1"/>
      <p:bldP spid="10" grpId="0"/>
      <p:bldP spid="10" grpId="1"/>
      <p:bldP spid="10" grpId="2"/>
      <p:bldP spid="27" grpId="0"/>
      <p:bldP spid="2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50" y="1656065"/>
            <a:ext cx="8284612" cy="490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79388" y="620713"/>
            <a:ext cx="72786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Процессы управления ИБ,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автоматизируемых 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в САПУИБ (нотация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IDEF0)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 </a:t>
            </a: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5191125" y="5010151"/>
            <a:ext cx="2076450" cy="15621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179387" y="620713"/>
            <a:ext cx="7781271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Позиционирование САПУИБ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  <p:pic>
        <p:nvPicPr>
          <p:cNvPr id="4813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898" y="1440570"/>
            <a:ext cx="8156575" cy="528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179387" y="620713"/>
            <a:ext cx="7781271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Функциональная характеристика модулей 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САПУИБ-И</a:t>
            </a: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  <p:grpSp>
        <p:nvGrpSpPr>
          <p:cNvPr id="2" name="Группа 14"/>
          <p:cNvGrpSpPr/>
          <p:nvPr/>
        </p:nvGrpSpPr>
        <p:grpSpPr>
          <a:xfrm>
            <a:off x="294220" y="1423358"/>
            <a:ext cx="8652385" cy="5262115"/>
            <a:chOff x="294220" y="1423358"/>
            <a:chExt cx="8652385" cy="5262115"/>
          </a:xfrm>
        </p:grpSpPr>
        <p:pic>
          <p:nvPicPr>
            <p:cNvPr id="65537" name="Picture 1" descr="\\gis.lan\DFS\Департамент проектирования\01. Подразделения ДП\08.Отдел РНТР\Проекты в разработке\!НИОКР\!НИРОКР - КСУИБ\В буклет\Форум ТБ 2013\Модули корпоративной САПУИБ.png"/>
            <p:cNvPicPr>
              <a:picLocks noChangeAspect="1" noChangeArrowheads="1"/>
            </p:cNvPicPr>
            <p:nvPr/>
          </p:nvPicPr>
          <p:blipFill>
            <a:blip r:embed="rId3" cstate="email"/>
            <a:srcRect t="4713" b="12981"/>
            <a:stretch>
              <a:fillRect/>
            </a:stretch>
          </p:blipFill>
          <p:spPr bwMode="auto">
            <a:xfrm>
              <a:off x="294220" y="1423358"/>
              <a:ext cx="8652385" cy="52621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590550" y="1695450"/>
              <a:ext cx="260985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ru-RU" sz="1200" b="1" dirty="0" smtClean="0">
                  <a:solidFill>
                    <a:srgbClr val="001A6C"/>
                  </a:solidFill>
                </a:rPr>
                <a:t>Управление документацией по информационной безопасности</a:t>
              </a:r>
              <a:endParaRPr lang="ru-RU" sz="1200" b="1" dirty="0">
                <a:solidFill>
                  <a:srgbClr val="001A6C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0563" y="2581275"/>
              <a:ext cx="240982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ru-RU" sz="1200" b="1" dirty="0" smtClean="0">
                  <a:solidFill>
                    <a:srgbClr val="001A6C"/>
                  </a:solidFill>
                </a:rPr>
                <a:t>Управление классификацией объектов защиты</a:t>
              </a:r>
              <a:endParaRPr lang="ru-RU" sz="1200" b="1" dirty="0">
                <a:solidFill>
                  <a:srgbClr val="001A6C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738" y="3438525"/>
              <a:ext cx="26574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ru-RU" sz="1200" b="1" dirty="0" smtClean="0">
                  <a:solidFill>
                    <a:srgbClr val="001A6C"/>
                  </a:solidFill>
                </a:rPr>
                <a:t>Работа с персоналом и третьими сторонами по вопросам ИБ</a:t>
              </a:r>
              <a:endParaRPr lang="ru-RU" sz="1200" b="1" dirty="0">
                <a:solidFill>
                  <a:srgbClr val="001A6C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6738" y="4314825"/>
              <a:ext cx="26574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ru-RU" sz="1200" b="1" dirty="0" smtClean="0">
                  <a:solidFill>
                    <a:srgbClr val="001A6C"/>
                  </a:solidFill>
                </a:rPr>
                <a:t>Управление </a:t>
              </a:r>
            </a:p>
            <a:p>
              <a:pPr algn="ctr">
                <a:lnSpc>
                  <a:spcPct val="100000"/>
                </a:lnSpc>
              </a:pPr>
              <a:r>
                <a:rPr lang="ru-RU" sz="1200" b="1" dirty="0" smtClean="0">
                  <a:solidFill>
                    <a:srgbClr val="001A6C"/>
                  </a:solidFill>
                </a:rPr>
                <a:t>рисками ИБ</a:t>
              </a:r>
              <a:endParaRPr lang="ru-RU" sz="1200" b="1" dirty="0">
                <a:solidFill>
                  <a:srgbClr val="001A6C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6738" y="5200650"/>
              <a:ext cx="26574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ru-RU" sz="1200" b="1" dirty="0" smtClean="0">
                  <a:solidFill>
                    <a:srgbClr val="001A6C"/>
                  </a:solidFill>
                </a:rPr>
                <a:t>Управление </a:t>
              </a:r>
            </a:p>
            <a:p>
              <a:pPr algn="ctr">
                <a:lnSpc>
                  <a:spcPct val="100000"/>
                </a:lnSpc>
              </a:pPr>
              <a:r>
                <a:rPr lang="ru-RU" sz="1200" b="1" dirty="0" smtClean="0">
                  <a:solidFill>
                    <a:srgbClr val="001A6C"/>
                  </a:solidFill>
                </a:rPr>
                <a:t>инцидентами ИБ</a:t>
              </a:r>
              <a:endParaRPr lang="ru-RU" sz="1200" b="1" dirty="0">
                <a:solidFill>
                  <a:srgbClr val="001A6C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6738" y="6067425"/>
              <a:ext cx="26574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ru-RU" sz="1200" b="1" dirty="0" smtClean="0">
                  <a:solidFill>
                    <a:srgbClr val="001A6C"/>
                  </a:solidFill>
                </a:rPr>
                <a:t>Управление соответствием требованиями по ИБ</a:t>
              </a:r>
              <a:endParaRPr lang="ru-RU" sz="1200" b="1" dirty="0">
                <a:solidFill>
                  <a:srgbClr val="001A6C"/>
                </a:solidFill>
              </a:endParaRPr>
            </a:p>
          </p:txBody>
        </p:sp>
      </p:grp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179387" y="620713"/>
            <a:ext cx="7781271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Функциональная характеристика модулей САПУИБ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  <p:pic>
        <p:nvPicPr>
          <p:cNvPr id="65537" name="Picture 1" descr="\\gis.lan\DFS\Департамент проектирования\01. Подразделения ДП\08.Отдел РНТР\Проекты в разработке\!НИОКР\!НИРОКР - КСУИБ\В буклет\Форум ТБ 2013\Модули корпоративной САПУИБ.png"/>
          <p:cNvPicPr>
            <a:picLocks noChangeAspect="1" noChangeArrowheads="1"/>
          </p:cNvPicPr>
          <p:nvPr/>
        </p:nvPicPr>
        <p:blipFill>
          <a:blip r:embed="rId3" cstate="email"/>
          <a:srcRect t="4713" b="12981"/>
          <a:stretch>
            <a:fillRect/>
          </a:stretch>
        </p:blipFill>
        <p:spPr bwMode="auto">
          <a:xfrm>
            <a:off x="133350" y="1537128"/>
            <a:ext cx="8896350" cy="5320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Скругленный прямоугольник 10"/>
          <p:cNvSpPr/>
          <p:nvPr/>
        </p:nvSpPr>
        <p:spPr bwMode="auto">
          <a:xfrm rot="5400000">
            <a:off x="-2124079" y="3924299"/>
            <a:ext cx="5000625" cy="58102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100000"/>
              </a:lnSpc>
              <a:buClrTx/>
              <a:buSzTx/>
            </a:pPr>
            <a:r>
              <a:rPr lang="ru-RU" sz="1000" b="1" dirty="0" smtClean="0">
                <a:solidFill>
                  <a:schemeClr val="tx1"/>
                </a:solidFill>
              </a:rPr>
              <a:t>СТО БР ИББС-1.0-2010. «Общие положения»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 bwMode="auto">
          <a:xfrm>
            <a:off x="7124700" y="6072187"/>
            <a:ext cx="1257298" cy="6480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000" dirty="0" smtClean="0">
                <a:solidFill>
                  <a:schemeClr val="tx1"/>
                </a:solidFill>
              </a:rPr>
              <a:t>СТО БР ИББС-1.1-2007. «Аудит информационной безопасности»</a:t>
            </a:r>
            <a:endParaRPr kumimoji="0" lang="ru-RU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 bwMode="auto">
          <a:xfrm>
            <a:off x="7267575" y="4314824"/>
            <a:ext cx="1114424" cy="6480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000" dirty="0" smtClean="0">
                <a:solidFill>
                  <a:schemeClr val="tx1"/>
                </a:solidFill>
              </a:rPr>
              <a:t>РС БР ИББС-2.2-2009. «Методика оценки рисков нарушения ИБ».</a:t>
            </a:r>
            <a:endParaRPr kumimoji="0" lang="ru-RU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 bwMode="auto">
          <a:xfrm>
            <a:off x="4724400" y="6072187"/>
            <a:ext cx="2390773" cy="6480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100000"/>
              </a:lnSpc>
              <a:buClrTx/>
              <a:buSzTx/>
            </a:pPr>
            <a:r>
              <a:rPr lang="ru-RU" sz="1000" dirty="0" smtClean="0">
                <a:solidFill>
                  <a:schemeClr val="tx1"/>
                </a:solidFill>
              </a:rPr>
              <a:t>СТО БР ИББС-1.2-2010. «Методика оценки соответствия ИБ организаций банковской системы РФ требованиям СТО БР ИББС-1.0-2010»</a:t>
            </a:r>
            <a:endParaRPr kumimoji="0" lang="ru-RU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 bwMode="auto">
          <a:xfrm>
            <a:off x="5143500" y="4324349"/>
            <a:ext cx="2114550" cy="6480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000" dirty="0" smtClean="0">
                <a:solidFill>
                  <a:schemeClr val="tx1"/>
                </a:solidFill>
              </a:rPr>
              <a:t>РС БР ИББС-2.4-2010. «Отраслевая ЧМУ безопасности </a:t>
            </a:r>
            <a:r>
              <a:rPr lang="ru-RU" sz="1000" dirty="0" err="1" smtClean="0">
                <a:solidFill>
                  <a:schemeClr val="tx1"/>
                </a:solidFill>
              </a:rPr>
              <a:t>ПДн</a:t>
            </a:r>
            <a:r>
              <a:rPr lang="ru-RU" sz="1000" dirty="0" smtClean="0">
                <a:solidFill>
                  <a:schemeClr val="tx1"/>
                </a:solidFill>
              </a:rPr>
              <a:t> при их обработке в </a:t>
            </a:r>
            <a:r>
              <a:rPr lang="ru-RU" sz="1000" dirty="0" err="1" smtClean="0">
                <a:solidFill>
                  <a:schemeClr val="tx1"/>
                </a:solidFill>
              </a:rPr>
              <a:t>ИСПДн</a:t>
            </a:r>
            <a:r>
              <a:rPr lang="ru-RU" sz="1000" dirty="0" smtClean="0">
                <a:solidFill>
                  <a:schemeClr val="tx1"/>
                </a:solidFill>
              </a:rPr>
              <a:t> организаций банковской системы РФ»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 bwMode="auto">
          <a:xfrm>
            <a:off x="3390901" y="1657350"/>
            <a:ext cx="4991100" cy="6480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000" dirty="0" smtClean="0">
                <a:solidFill>
                  <a:schemeClr val="tx1"/>
                </a:solidFill>
              </a:rPr>
              <a:t>РС БР ИББС-2.0-2007. «Методические рекомендации по документации в области обеспечения информационной безопасности в соответствие с требованиями СТО БР ИББС-1.0»</a:t>
            </a:r>
            <a:endParaRPr kumimoji="0" lang="ru-RU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 bwMode="auto">
          <a:xfrm>
            <a:off x="2362200" y="6072187"/>
            <a:ext cx="2343150" cy="6480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000" dirty="0" smtClean="0">
                <a:solidFill>
                  <a:schemeClr val="tx1"/>
                </a:solidFill>
              </a:rPr>
              <a:t>РС БР ИББС-2.1-2007. «Руководство по самооценке соответствия ИБ организаций банковской системы РФ требованиям СТО БР ИББС-1.0»</a:t>
            </a:r>
            <a:endParaRPr kumimoji="0" lang="ru-RU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20" name="Скругленный прямоугольник 19"/>
          <p:cNvSpPr/>
          <p:nvPr/>
        </p:nvSpPr>
        <p:spPr bwMode="auto">
          <a:xfrm>
            <a:off x="3404389" y="2562224"/>
            <a:ext cx="4977612" cy="6480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000" dirty="0" smtClean="0">
                <a:solidFill>
                  <a:schemeClr val="tx1"/>
                </a:solidFill>
              </a:rPr>
              <a:t>РС БР ИББС-2.2-2009. «Методика оценки рисков нарушения информационной безопасности».</a:t>
            </a:r>
            <a:endParaRPr kumimoji="0" lang="ru-RU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 bwMode="auto">
          <a:xfrm>
            <a:off x="3400426" y="5200650"/>
            <a:ext cx="4972050" cy="648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000" dirty="0" smtClean="0">
                <a:solidFill>
                  <a:schemeClr val="tx1"/>
                </a:solidFill>
              </a:rPr>
              <a:t>Указание от 9.06.2012 г. № 2831у «Об отчетности по обеспечению защиты информации при осуществлении переводов денежных средств операторов платежных систем, операторов услуг платежной инфраструктуры, операторов по переводу денежных средств 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22" name="Скругленный прямоугольник 21"/>
          <p:cNvSpPr/>
          <p:nvPr/>
        </p:nvSpPr>
        <p:spPr bwMode="auto">
          <a:xfrm rot="5400000">
            <a:off x="6157911" y="3900489"/>
            <a:ext cx="5133973" cy="62865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000" dirty="0" smtClean="0">
                <a:solidFill>
                  <a:schemeClr val="tx1"/>
                </a:solidFill>
              </a:rPr>
              <a:t>9 июня 2012 г. № 382П Положение о требованиях к обеспечению защиты информации при осуществлении переводов денежных средств и о порядке осуществления Банком России контроля за соблюдением требований к обеспечению защиты информации при осуществлении переводов денежных средств </a:t>
            </a:r>
          </a:p>
        </p:txBody>
      </p:sp>
      <p:sp>
        <p:nvSpPr>
          <p:cNvPr id="23" name="Скругленный прямоугольник 22"/>
          <p:cNvSpPr/>
          <p:nvPr/>
        </p:nvSpPr>
        <p:spPr bwMode="auto">
          <a:xfrm>
            <a:off x="2505076" y="4343400"/>
            <a:ext cx="2628900" cy="648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000" dirty="0" smtClean="0">
                <a:solidFill>
                  <a:schemeClr val="tx1"/>
                </a:solidFill>
              </a:rPr>
              <a:t>Письмо № 36-Т «О рекомендациях по организации управления рисками, возникающими при осуществлении кредитными организациями операций с применением систем </a:t>
            </a:r>
            <a:r>
              <a:rPr lang="ru-RU" sz="1000" dirty="0" err="1" smtClean="0">
                <a:solidFill>
                  <a:schemeClr val="tx1"/>
                </a:solidFill>
              </a:rPr>
              <a:t>интернет-банкинга</a:t>
            </a:r>
            <a:r>
              <a:rPr lang="ru-RU" sz="1000" dirty="0" smtClean="0">
                <a:solidFill>
                  <a:schemeClr val="tx1"/>
                </a:solidFill>
              </a:rPr>
              <a:t>»</a:t>
            </a:r>
            <a:endParaRPr lang="ru-RU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6" presetClass="entr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6" presetClass="entr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1" animBg="1"/>
      <p:bldP spid="22" grpId="1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Группа 57"/>
          <p:cNvGrpSpPr/>
          <p:nvPr/>
        </p:nvGrpSpPr>
        <p:grpSpPr>
          <a:xfrm>
            <a:off x="1192323" y="1272992"/>
            <a:ext cx="3423402" cy="2052691"/>
            <a:chOff x="1258825" y="1434359"/>
            <a:chExt cx="2854859" cy="1765814"/>
          </a:xfrm>
        </p:grpSpPr>
        <p:sp>
          <p:nvSpPr>
            <p:cNvPr id="50" name="Стрелка вверх 49"/>
            <p:cNvSpPr/>
            <p:nvPr/>
          </p:nvSpPr>
          <p:spPr>
            <a:xfrm rot="6367168">
              <a:off x="2444401" y="1665360"/>
              <a:ext cx="415232" cy="35942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dirty="0"/>
            </a:p>
          </p:txBody>
        </p:sp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1258825" y="1434359"/>
              <a:ext cx="1119936" cy="669433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7" name="Стрелка вверх 56"/>
            <p:cNvSpPr/>
            <p:nvPr/>
          </p:nvSpPr>
          <p:spPr>
            <a:xfrm rot="6367168">
              <a:off x="3726354" y="2812843"/>
              <a:ext cx="415232" cy="35942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dirty="0"/>
            </a:p>
          </p:txBody>
        </p:sp>
      </p:grpSp>
      <p:grpSp>
        <p:nvGrpSpPr>
          <p:cNvPr id="54" name="Группа 53"/>
          <p:cNvGrpSpPr/>
          <p:nvPr/>
        </p:nvGrpSpPr>
        <p:grpSpPr>
          <a:xfrm>
            <a:off x="4977396" y="1111630"/>
            <a:ext cx="2284016" cy="1823586"/>
            <a:chOff x="4816031" y="869037"/>
            <a:chExt cx="2583840" cy="1967561"/>
          </a:xfrm>
        </p:grpSpPr>
        <p:sp>
          <p:nvSpPr>
            <p:cNvPr id="49" name="Стрелка вверх 48"/>
            <p:cNvSpPr/>
            <p:nvPr/>
          </p:nvSpPr>
          <p:spPr>
            <a:xfrm rot="13903539">
              <a:off x="6043645" y="1139085"/>
              <a:ext cx="469900" cy="54768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dirty="0"/>
            </a:p>
          </p:txBody>
        </p:sp>
        <p:pic>
          <p:nvPicPr>
            <p:cNvPr id="63490" name="Picture 2" descr="http://thumbs.dreamstime.com/thumblarge_403/1243424578jjHAKG.jpg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6487579" y="869037"/>
              <a:ext cx="912292" cy="717177"/>
            </a:xfrm>
            <a:prstGeom prst="rect">
              <a:avLst/>
            </a:prstGeom>
            <a:noFill/>
          </p:spPr>
        </p:pic>
        <p:sp>
          <p:nvSpPr>
            <p:cNvPr id="52" name="Стрелка вверх 51"/>
            <p:cNvSpPr/>
            <p:nvPr/>
          </p:nvSpPr>
          <p:spPr>
            <a:xfrm rot="13903539">
              <a:off x="4854925" y="2327804"/>
              <a:ext cx="469900" cy="54768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dirty="0"/>
            </a:p>
          </p:txBody>
        </p:sp>
      </p:grp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3" name="Группа 47"/>
          <p:cNvGrpSpPr/>
          <p:nvPr/>
        </p:nvGrpSpPr>
        <p:grpSpPr>
          <a:xfrm>
            <a:off x="333375" y="3732033"/>
            <a:ext cx="3003550" cy="1368425"/>
            <a:chOff x="333375" y="3525838"/>
            <a:chExt cx="3003550" cy="1368425"/>
          </a:xfrm>
        </p:grpSpPr>
        <p:pic>
          <p:nvPicPr>
            <p:cNvPr id="8" name="Picture 28" descr="http://t0.gstatic.com/images?q=tbn:ANd9GcTn6xjAzAcNBEikbfp-O3LVO5WxbTqbe-IV4vQqxOAIGEaDKOudTg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463550" y="4095750"/>
              <a:ext cx="800100" cy="798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Documents"/>
            <p:cNvSpPr>
              <a:spLocks noEditPoints="1" noChangeArrowheads="1"/>
            </p:cNvSpPr>
            <p:nvPr/>
          </p:nvSpPr>
          <p:spPr bwMode="auto">
            <a:xfrm>
              <a:off x="333375" y="3613150"/>
              <a:ext cx="333375" cy="5461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0 h 21600"/>
                <a:gd name="T18" fmla="*/ 2147483647 w 21600"/>
                <a:gd name="T19" fmla="*/ 0 h 21600"/>
                <a:gd name="T20" fmla="*/ 0 w 21600"/>
                <a:gd name="T21" fmla="*/ 2147483647 h 21600"/>
                <a:gd name="T22" fmla="*/ 2147483647 w 21600"/>
                <a:gd name="T23" fmla="*/ 2147483647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1645 w 21600"/>
                <a:gd name="T37" fmla="*/ 4171 h 21600"/>
                <a:gd name="T38" fmla="*/ 16522 w 21600"/>
                <a:gd name="T39" fmla="*/ 17314 h 216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600" h="21600" extrusionOk="0">
                  <a:moveTo>
                    <a:pt x="0" y="18014"/>
                  </a:moveTo>
                  <a:lnTo>
                    <a:pt x="0" y="2800"/>
                  </a:lnTo>
                  <a:lnTo>
                    <a:pt x="1645" y="2800"/>
                  </a:lnTo>
                  <a:lnTo>
                    <a:pt x="1645" y="1428"/>
                  </a:lnTo>
                  <a:lnTo>
                    <a:pt x="3468" y="1428"/>
                  </a:lnTo>
                  <a:lnTo>
                    <a:pt x="3468" y="0"/>
                  </a:lnTo>
                  <a:lnTo>
                    <a:pt x="21653" y="0"/>
                  </a:lnTo>
                  <a:lnTo>
                    <a:pt x="21653" y="18828"/>
                  </a:lnTo>
                  <a:lnTo>
                    <a:pt x="19954" y="18828"/>
                  </a:lnTo>
                  <a:lnTo>
                    <a:pt x="19954" y="20214"/>
                  </a:lnTo>
                  <a:lnTo>
                    <a:pt x="18256" y="20214"/>
                  </a:lnTo>
                  <a:lnTo>
                    <a:pt x="18256" y="21600"/>
                  </a:lnTo>
                  <a:lnTo>
                    <a:pt x="4434" y="21600"/>
                  </a:lnTo>
                  <a:lnTo>
                    <a:pt x="0" y="18014"/>
                  </a:lnTo>
                  <a:close/>
                </a:path>
                <a:path w="21600" h="21600" extrusionOk="0">
                  <a:moveTo>
                    <a:pt x="3486" y="1428"/>
                  </a:moveTo>
                  <a:lnTo>
                    <a:pt x="19954" y="1428"/>
                  </a:lnTo>
                  <a:lnTo>
                    <a:pt x="19954" y="20214"/>
                  </a:lnTo>
                  <a:lnTo>
                    <a:pt x="18256" y="20214"/>
                  </a:lnTo>
                  <a:lnTo>
                    <a:pt x="18256" y="2800"/>
                  </a:lnTo>
                  <a:lnTo>
                    <a:pt x="1645" y="2800"/>
                  </a:lnTo>
                  <a:lnTo>
                    <a:pt x="1645" y="1428"/>
                  </a:lnTo>
                  <a:lnTo>
                    <a:pt x="3486" y="1428"/>
                  </a:lnTo>
                  <a:close/>
                </a:path>
                <a:path w="21600" h="21600" extrusionOk="0">
                  <a:moveTo>
                    <a:pt x="0" y="18014"/>
                  </a:moveTo>
                  <a:lnTo>
                    <a:pt x="4434" y="18000"/>
                  </a:lnTo>
                  <a:lnTo>
                    <a:pt x="4434" y="21600"/>
                  </a:lnTo>
                  <a:lnTo>
                    <a:pt x="0" y="18014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1" name="Стрелка вверх 10"/>
            <p:cNvSpPr/>
            <p:nvPr/>
          </p:nvSpPr>
          <p:spPr>
            <a:xfrm rot="4227463">
              <a:off x="1239838" y="3867150"/>
              <a:ext cx="357188" cy="38258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dirty="0"/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1670050" y="3525838"/>
              <a:ext cx="1666875" cy="646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</a:rPr>
                <a:t>Возможности интеграции</a:t>
              </a:r>
            </a:p>
          </p:txBody>
        </p:sp>
      </p:grpSp>
      <p:grpSp>
        <p:nvGrpSpPr>
          <p:cNvPr id="4" name="Группа 44"/>
          <p:cNvGrpSpPr/>
          <p:nvPr/>
        </p:nvGrpSpPr>
        <p:grpSpPr>
          <a:xfrm>
            <a:off x="5586413" y="4478158"/>
            <a:ext cx="2154237" cy="1820862"/>
            <a:chOff x="5586413" y="4271963"/>
            <a:chExt cx="2154237" cy="1820862"/>
          </a:xfrm>
        </p:grpSpPr>
        <p:pic>
          <p:nvPicPr>
            <p:cNvPr id="14" name="Picture 43" descr="C:\Users\ayorkin.USSC\AppData\Local\Microsoft\Windows\Temporary Internet Files\Content.IE5\5UC07UJD\MC900441437[1].png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7094538" y="5446713"/>
              <a:ext cx="646112" cy="646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Стрелка вверх 14"/>
            <p:cNvSpPr/>
            <p:nvPr/>
          </p:nvSpPr>
          <p:spPr>
            <a:xfrm rot="19000647">
              <a:off x="6823075" y="5124450"/>
              <a:ext cx="469900" cy="44926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dirty="0"/>
            </a:p>
          </p:txBody>
        </p:sp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5586413" y="4271963"/>
              <a:ext cx="1887537" cy="922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Механизмы разграничения доступа</a:t>
              </a:r>
            </a:p>
          </p:txBody>
        </p:sp>
      </p:grpSp>
      <p:grpSp>
        <p:nvGrpSpPr>
          <p:cNvPr id="5" name="Группа 42"/>
          <p:cNvGrpSpPr/>
          <p:nvPr/>
        </p:nvGrpSpPr>
        <p:grpSpPr>
          <a:xfrm>
            <a:off x="5797550" y="1403170"/>
            <a:ext cx="3382963" cy="1812925"/>
            <a:chOff x="5797550" y="1196975"/>
            <a:chExt cx="3382963" cy="1812925"/>
          </a:xfrm>
        </p:grpSpPr>
        <p:grpSp>
          <p:nvGrpSpPr>
            <p:cNvPr id="6" name="Группа 41"/>
            <p:cNvGrpSpPr/>
            <p:nvPr/>
          </p:nvGrpSpPr>
          <p:grpSpPr>
            <a:xfrm>
              <a:off x="7250113" y="1196975"/>
              <a:ext cx="1930400" cy="1435100"/>
              <a:chOff x="7250113" y="1196975"/>
              <a:chExt cx="1930400" cy="1435100"/>
            </a:xfrm>
          </p:grpSpPr>
          <p:pic>
            <p:nvPicPr>
              <p:cNvPr id="16" name="Picture 44" descr="C:\Users\ayorkin.USSC\AppData\Local\Microsoft\Windows\Temporary Internet Files\Content.IE5\1VZJAUK0\MC900441458[1].png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7434263" y="1196975"/>
                <a:ext cx="1435100" cy="1435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" name="Picture 47" descr="C:\Users\ayorkin.USSC\AppData\Local\Microsoft\Windows\Temporary Internet Files\Content.IE5\5UC07UJD\MC900441309[1].png"/>
              <p:cNvPicPr>
                <a:picLocks noChangeAspect="1" noChangeArrowheads="1"/>
              </p:cNvPicPr>
              <p:nvPr/>
            </p:nvPicPr>
            <p:blipFill>
              <a:blip r:embed="rId8" cstate="email"/>
              <a:srcRect/>
              <a:stretch>
                <a:fillRect/>
              </a:stretch>
            </p:blipFill>
            <p:spPr bwMode="auto">
              <a:xfrm>
                <a:off x="8247063" y="1665288"/>
                <a:ext cx="933450" cy="931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" name="Стрелка вверх 17"/>
              <p:cNvSpPr/>
              <p:nvPr/>
            </p:nvSpPr>
            <p:spPr>
              <a:xfrm rot="14276200">
                <a:off x="7264401" y="1890712"/>
                <a:ext cx="431800" cy="46037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ru-RU" dirty="0"/>
              </a:p>
            </p:txBody>
          </p:sp>
        </p:grp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5797550" y="2363788"/>
              <a:ext cx="1762125" cy="646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ru-RU">
                  <a:solidFill>
                    <a:schemeClr val="bg1"/>
                  </a:solidFill>
                </a:rPr>
                <a:t>Произвольные</a:t>
              </a:r>
            </a:p>
            <a:p>
              <a:r>
                <a:rPr lang="ru-RU">
                  <a:solidFill>
                    <a:schemeClr val="bg1"/>
                  </a:solidFill>
                </a:rPr>
                <a:t>отчеты</a:t>
              </a:r>
            </a:p>
          </p:txBody>
        </p:sp>
      </p:grpSp>
      <p:grpSp>
        <p:nvGrpSpPr>
          <p:cNvPr id="24" name="Группа 48"/>
          <p:cNvGrpSpPr/>
          <p:nvPr/>
        </p:nvGrpSpPr>
        <p:grpSpPr>
          <a:xfrm>
            <a:off x="415733" y="2131467"/>
            <a:ext cx="2690813" cy="1441450"/>
            <a:chOff x="666750" y="1665288"/>
            <a:chExt cx="2690813" cy="1441450"/>
          </a:xfrm>
        </p:grpSpPr>
        <p:pic>
          <p:nvPicPr>
            <p:cNvPr id="13" name="Picture 42" descr="C:\Users\ayorkin.USSC\AppData\Local\Microsoft\Windows\Temporary Internet Files\Content.IE5\1VZJAUK0\MC900434784[1].png"/>
            <p:cNvPicPr>
              <a:picLocks noChangeAspect="1" noChangeArrowheads="1"/>
            </p:cNvPicPr>
            <p:nvPr/>
          </p:nvPicPr>
          <p:blipFill>
            <a:blip r:embed="rId9" cstate="email"/>
            <a:srcRect/>
            <a:stretch>
              <a:fillRect/>
            </a:stretch>
          </p:blipFill>
          <p:spPr bwMode="auto">
            <a:xfrm>
              <a:off x="666750" y="1665288"/>
              <a:ext cx="9144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Стрелка вверх 24"/>
            <p:cNvSpPr/>
            <p:nvPr/>
          </p:nvSpPr>
          <p:spPr>
            <a:xfrm rot="6992037">
              <a:off x="1549400" y="2162175"/>
              <a:ext cx="357188" cy="38258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dirty="0"/>
            </a:p>
          </p:txBody>
        </p:sp>
        <p:sp>
          <p:nvSpPr>
            <p:cNvPr id="26" name="TextBox 25"/>
            <p:cNvSpPr txBox="1">
              <a:spLocks noChangeArrowheads="1"/>
            </p:cNvSpPr>
            <p:nvPr/>
          </p:nvSpPr>
          <p:spPr bwMode="auto">
            <a:xfrm>
              <a:off x="1900238" y="2460625"/>
              <a:ext cx="1457325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</a:rPr>
                <a:t>Управление задачами</a:t>
              </a:r>
            </a:p>
          </p:txBody>
        </p:sp>
      </p:grpSp>
      <p:grpSp>
        <p:nvGrpSpPr>
          <p:cNvPr id="157696" name="Группа 46"/>
          <p:cNvGrpSpPr/>
          <p:nvPr/>
        </p:nvGrpSpPr>
        <p:grpSpPr>
          <a:xfrm>
            <a:off x="900113" y="4616270"/>
            <a:ext cx="3149600" cy="2066925"/>
            <a:chOff x="900113" y="4410075"/>
            <a:chExt cx="3149600" cy="2066925"/>
          </a:xfrm>
        </p:grpSpPr>
        <p:pic>
          <p:nvPicPr>
            <p:cNvPr id="12" name="Picture 22" descr="http://t1.gstatic.com/images?q=tbn:ANd9GcR47xC6CF90R6ncnlML1xabRIMoBZLxLMqNsKzHmtOHQgCpSqKGog"/>
            <p:cNvPicPr>
              <a:picLocks noChangeAspect="1" noChangeArrowheads="1"/>
            </p:cNvPicPr>
            <p:nvPr/>
          </p:nvPicPr>
          <p:blipFill>
            <a:blip r:embed="rId10" cstate="email"/>
            <a:srcRect/>
            <a:stretch>
              <a:fillRect/>
            </a:stretch>
          </p:blipFill>
          <p:spPr bwMode="auto">
            <a:xfrm>
              <a:off x="900113" y="5522913"/>
              <a:ext cx="693737" cy="520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2344738" y="4410075"/>
              <a:ext cx="1704975" cy="64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</a:rPr>
                <a:t>Отправка </a:t>
              </a:r>
            </a:p>
            <a:p>
              <a:pPr algn="ctr"/>
              <a:r>
                <a:rPr lang="ru-RU" dirty="0">
                  <a:solidFill>
                    <a:schemeClr val="bg1"/>
                  </a:solidFill>
                </a:rPr>
                <a:t>уведомлений</a:t>
              </a:r>
            </a:p>
          </p:txBody>
        </p:sp>
        <p:pic>
          <p:nvPicPr>
            <p:cNvPr id="27" name="Picture 22" descr="http://t1.gstatic.com/images?q=tbn:ANd9GcR47xC6CF90R6ncnlML1xabRIMoBZLxLMqNsKzHmtOHQgCpSqKGog"/>
            <p:cNvPicPr>
              <a:picLocks noChangeAspect="1" noChangeArrowheads="1"/>
            </p:cNvPicPr>
            <p:nvPr/>
          </p:nvPicPr>
          <p:blipFill>
            <a:blip r:embed="rId10" cstate="email"/>
            <a:srcRect/>
            <a:stretch>
              <a:fillRect/>
            </a:stretch>
          </p:blipFill>
          <p:spPr bwMode="auto">
            <a:xfrm>
              <a:off x="1431925" y="5516563"/>
              <a:ext cx="693738" cy="520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22" descr="http://t1.gstatic.com/images?q=tbn:ANd9GcR47xC6CF90R6ncnlML1xabRIMoBZLxLMqNsKzHmtOHQgCpSqKGog"/>
            <p:cNvPicPr>
              <a:picLocks noChangeAspect="1" noChangeArrowheads="1"/>
            </p:cNvPicPr>
            <p:nvPr/>
          </p:nvPicPr>
          <p:blipFill>
            <a:blip r:embed="rId10" cstate="email"/>
            <a:srcRect/>
            <a:stretch>
              <a:fillRect/>
            </a:stretch>
          </p:blipFill>
          <p:spPr bwMode="auto">
            <a:xfrm>
              <a:off x="1158875" y="5956300"/>
              <a:ext cx="693738" cy="520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Стрелка вверх 28"/>
            <p:cNvSpPr/>
            <p:nvPr/>
          </p:nvSpPr>
          <p:spPr>
            <a:xfrm rot="2330626">
              <a:off x="2035175" y="5119688"/>
              <a:ext cx="422275" cy="46037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dirty="0"/>
            </a:p>
          </p:txBody>
        </p:sp>
      </p:grpSp>
      <p:grpSp>
        <p:nvGrpSpPr>
          <p:cNvPr id="157697" name="Группа 45"/>
          <p:cNvGrpSpPr/>
          <p:nvPr/>
        </p:nvGrpSpPr>
        <p:grpSpPr>
          <a:xfrm>
            <a:off x="3635375" y="4869145"/>
            <a:ext cx="2281238" cy="1955800"/>
            <a:chOff x="3635375" y="4797425"/>
            <a:chExt cx="2281238" cy="1955800"/>
          </a:xfrm>
        </p:grpSpPr>
        <p:pic>
          <p:nvPicPr>
            <p:cNvPr id="9" name="Picture 32" descr="http://t1.gstatic.com/images?q=tbn:ANd9GcRiIuofaoRl_gWga5NWoVvCK4o74TP3BQ7PpEqTLw5S4kn9TwH7pQ"/>
            <p:cNvPicPr>
              <a:picLocks noChangeAspect="1" noChangeArrowheads="1"/>
            </p:cNvPicPr>
            <p:nvPr/>
          </p:nvPicPr>
          <p:blipFill>
            <a:blip r:embed="rId11" cstate="email"/>
            <a:srcRect/>
            <a:stretch>
              <a:fillRect/>
            </a:stretch>
          </p:blipFill>
          <p:spPr bwMode="auto">
            <a:xfrm>
              <a:off x="3635375" y="5976938"/>
              <a:ext cx="939800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3924300" y="4797425"/>
              <a:ext cx="1992313" cy="922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Организация работы</a:t>
              </a:r>
            </a:p>
            <a:p>
              <a:r>
                <a:rPr lang="ru-RU" dirty="0">
                  <a:solidFill>
                    <a:schemeClr val="bg1"/>
                  </a:solidFill>
                </a:rPr>
                <a:t>пользователей</a:t>
              </a:r>
            </a:p>
          </p:txBody>
        </p:sp>
        <p:pic>
          <p:nvPicPr>
            <p:cNvPr id="30" name="Picture 22" descr="http://t1.gstatic.com/images?q=tbn:ANd9GcR47xC6CF90R6ncnlML1xabRIMoBZLxLMqNsKzHmtOHQgCpSqKGog"/>
            <p:cNvPicPr>
              <a:picLocks noChangeAspect="1" noChangeArrowheads="1"/>
            </p:cNvPicPr>
            <p:nvPr/>
          </p:nvPicPr>
          <p:blipFill>
            <a:blip r:embed="rId10" cstate="email"/>
            <a:srcRect/>
            <a:stretch>
              <a:fillRect/>
            </a:stretch>
          </p:blipFill>
          <p:spPr bwMode="auto">
            <a:xfrm>
              <a:off x="4432300" y="6232525"/>
              <a:ext cx="693738" cy="520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26" descr="http://t3.gstatic.com/images?q=tbn:ANd9GcSKNqdSAkTtjkTkb32IzBrC4ryUzXBlupVvkiyMtU_PiLqXQdPjNQ"/>
            <p:cNvPicPr>
              <a:picLocks noChangeAspect="1" noChangeArrowheads="1"/>
            </p:cNvPicPr>
            <p:nvPr/>
          </p:nvPicPr>
          <p:blipFill>
            <a:blip r:embed="rId12" cstate="email"/>
            <a:srcRect/>
            <a:stretch>
              <a:fillRect/>
            </a:stretch>
          </p:blipFill>
          <p:spPr bwMode="auto">
            <a:xfrm>
              <a:off x="5011738" y="5956300"/>
              <a:ext cx="622300" cy="717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Стрелка вверх 31"/>
            <p:cNvSpPr/>
            <p:nvPr/>
          </p:nvSpPr>
          <p:spPr>
            <a:xfrm>
              <a:off x="4502150" y="5876925"/>
              <a:ext cx="357188" cy="38893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dirty="0"/>
            </a:p>
          </p:txBody>
        </p:sp>
      </p:grpSp>
      <p:grpSp>
        <p:nvGrpSpPr>
          <p:cNvPr id="157699" name="Группа 43"/>
          <p:cNvGrpSpPr/>
          <p:nvPr/>
        </p:nvGrpSpPr>
        <p:grpSpPr>
          <a:xfrm>
            <a:off x="6140450" y="3635195"/>
            <a:ext cx="2895600" cy="1008063"/>
            <a:chOff x="6140450" y="3429000"/>
            <a:chExt cx="2895600" cy="1008063"/>
          </a:xfrm>
        </p:grpSpPr>
        <p:pic>
          <p:nvPicPr>
            <p:cNvPr id="33" name="Picture 30" descr="C:\Users\ayorkin.USSC\AppData\Local\Microsoft\Windows\Temporary Internet Files\Content.IE5\UDUIJD0W\MC900431629[1].png"/>
            <p:cNvPicPr>
              <a:picLocks noChangeAspect="1" noChangeArrowheads="1"/>
            </p:cNvPicPr>
            <p:nvPr/>
          </p:nvPicPr>
          <p:blipFill>
            <a:blip r:embed="rId13" cstate="email"/>
            <a:srcRect/>
            <a:stretch>
              <a:fillRect/>
            </a:stretch>
          </p:blipFill>
          <p:spPr bwMode="auto">
            <a:xfrm>
              <a:off x="8258175" y="3657600"/>
              <a:ext cx="777875" cy="779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extBox 33"/>
            <p:cNvSpPr txBox="1">
              <a:spLocks noChangeArrowheads="1"/>
            </p:cNvSpPr>
            <p:nvPr/>
          </p:nvSpPr>
          <p:spPr bwMode="auto">
            <a:xfrm>
              <a:off x="6140450" y="3429000"/>
              <a:ext cx="176053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ru-RU">
                  <a:solidFill>
                    <a:schemeClr val="bg1"/>
                  </a:solidFill>
                </a:rPr>
                <a:t>Гибкий поиск</a:t>
              </a:r>
            </a:p>
          </p:txBody>
        </p:sp>
        <p:sp>
          <p:nvSpPr>
            <p:cNvPr id="35" name="Стрелка вверх 34"/>
            <p:cNvSpPr/>
            <p:nvPr/>
          </p:nvSpPr>
          <p:spPr>
            <a:xfrm rot="17303032">
              <a:off x="7822407" y="3574256"/>
              <a:ext cx="469900" cy="54768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dirty="0"/>
            </a:p>
          </p:txBody>
        </p:sp>
      </p:grp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3130550" y="1763533"/>
            <a:ext cx="151288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Понятный интерфейс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4667250" y="1765120"/>
            <a:ext cx="163353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Инструменты разработки</a:t>
            </a:r>
          </a:p>
        </p:txBody>
      </p:sp>
      <p:sp>
        <p:nvSpPr>
          <p:cNvPr id="39" name="Заголовок 1"/>
          <p:cNvSpPr txBox="1">
            <a:spLocks/>
          </p:cNvSpPr>
          <p:nvPr/>
        </p:nvSpPr>
        <p:spPr bwMode="auto">
          <a:xfrm>
            <a:off x="179388" y="826908"/>
            <a:ext cx="6773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Требования к платформе разработки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  </a:t>
            </a:r>
          </a:p>
        </p:txBody>
      </p:sp>
      <p:pic>
        <p:nvPicPr>
          <p:cNvPr id="74755" name="Picture 3" descr="\\gis.lan\DFS\Департамент проектирования\01. Подразделения ДП\08.Отдел РНТР\Проекты в разработке\!НИОКР\!НИРОКР - КСУИБ\В буклет\Форум ТБ 2013\Возможности платформы RSA Archer eGRC.png"/>
          <p:cNvPicPr>
            <a:picLocks noChangeAspect="1" noChangeArrowheads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1582926" y="1580963"/>
            <a:ext cx="6252229" cy="435386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7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7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76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7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7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7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76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7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7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179388" y="620713"/>
            <a:ext cx="6773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RSA Archer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eGRC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как платформа разработки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33670" y="1509830"/>
            <a:ext cx="5544112" cy="488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444402" y="1988289"/>
            <a:ext cx="4529470" cy="4690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Скругленный прямоугольник 7"/>
          <p:cNvSpPr/>
          <p:nvPr/>
        </p:nvSpPr>
        <p:spPr bwMode="auto">
          <a:xfrm>
            <a:off x="2337847" y="2819399"/>
            <a:ext cx="586328" cy="266701"/>
          </a:xfrm>
          <a:prstGeom prst="roundRect">
            <a:avLst/>
          </a:prstGeom>
          <a:solidFill>
            <a:srgbClr val="FF0000">
              <a:alpha val="16000"/>
            </a:srgbClr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 bwMode="auto">
          <a:xfrm>
            <a:off x="7993062" y="3067051"/>
            <a:ext cx="928687" cy="336550"/>
          </a:xfrm>
          <a:prstGeom prst="roundRect">
            <a:avLst/>
          </a:prstGeom>
          <a:solidFill>
            <a:srgbClr val="FF0000">
              <a:alpha val="16000"/>
            </a:srgbClr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735428">
            <a:off x="-28274" y="3690346"/>
            <a:ext cx="9154022" cy="779316"/>
          </a:xfrm>
          <a:prstGeom prst="rect">
            <a:avLst/>
          </a:prstGeom>
          <a:solidFill>
            <a:schemeClr val="bg1">
              <a:alpha val="49000"/>
            </a:schemeClr>
          </a:solidFill>
          <a:ln w="57150">
            <a:solidFill>
              <a:srgbClr val="0066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6600"/>
                </a:solidFill>
                <a:latin typeface="Arial Black" pitchFamily="34" charset="0"/>
              </a:rPr>
              <a:t>RSA Archer  </a:t>
            </a:r>
            <a:r>
              <a:rPr lang="en-US" sz="2400" b="1" dirty="0" err="1" smtClean="0">
                <a:solidFill>
                  <a:srgbClr val="006600"/>
                </a:solidFill>
                <a:latin typeface="Arial Black" pitchFamily="34" charset="0"/>
              </a:rPr>
              <a:t>eGRC</a:t>
            </a:r>
            <a:r>
              <a:rPr lang="en-US" sz="2400" b="1" dirty="0" smtClean="0">
                <a:solidFill>
                  <a:srgbClr val="006600"/>
                </a:solidFill>
                <a:latin typeface="Arial Black" pitchFamily="34" charset="0"/>
              </a:rPr>
              <a:t> - </a:t>
            </a:r>
            <a:r>
              <a:rPr lang="ru-RU" sz="2400" b="1" dirty="0" smtClean="0">
                <a:solidFill>
                  <a:srgbClr val="006600"/>
                </a:solidFill>
                <a:latin typeface="Arial Black" pitchFamily="34" charset="0"/>
              </a:rPr>
              <a:t>ПЛАТФОРМА ДЛЯ БЫСТРОЙ АВТОМАТИЗАЦИИ ПРОЦЕССОВ УПРАВЛЕНИЯ ИБ</a:t>
            </a:r>
            <a:endParaRPr lang="ru-RU" sz="2400" b="1" dirty="0">
              <a:solidFill>
                <a:srgbClr val="006600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5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0"/>
          <p:cNvSpPr>
            <a:spLocks noChangeArrowheads="1"/>
          </p:cNvSpPr>
          <p:nvPr/>
        </p:nvSpPr>
        <p:spPr bwMode="auto">
          <a:xfrm>
            <a:off x="456635" y="1804203"/>
            <a:ext cx="8287870" cy="4598796"/>
          </a:xfrm>
          <a:prstGeom prst="roundRect">
            <a:avLst>
              <a:gd name="adj" fmla="val 4767"/>
            </a:avLst>
          </a:prstGeom>
          <a:gradFill rotWithShape="1">
            <a:gsLst>
              <a:gs pos="0">
                <a:srgbClr val="0099FF"/>
              </a:gs>
              <a:gs pos="50000">
                <a:srgbClr val="CCECFF"/>
              </a:gs>
              <a:gs pos="100000">
                <a:srgbClr val="0099FF"/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ru-RU" sz="2400" b="1" dirty="0" smtClean="0">
                <a:solidFill>
                  <a:schemeClr val="tx1"/>
                </a:solidFill>
              </a:rPr>
              <a:t>Проведение презентаций и совещаний с ответственными за ИБ и руководством Организации-Заказчика.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endParaRPr lang="ru-RU" sz="2400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ru-RU" sz="2400" b="1" dirty="0" smtClean="0">
                <a:solidFill>
                  <a:schemeClr val="tx1"/>
                </a:solidFill>
              </a:rPr>
              <a:t>Информационное обследование.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ru-RU" sz="2400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ru-RU" sz="2400" b="1" dirty="0" smtClean="0">
                <a:solidFill>
                  <a:schemeClr val="tx1"/>
                </a:solidFill>
              </a:rPr>
              <a:t>Адаптация к требованиям Заказчика, проектирование САПУИБ.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ru-RU" sz="2400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ru-RU" sz="2400" b="1" dirty="0" smtClean="0">
                <a:solidFill>
                  <a:schemeClr val="tx1"/>
                </a:solidFill>
              </a:rPr>
              <a:t>Установка и настройка САПУИБ.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ru-RU" sz="2400" b="1" dirty="0" smtClean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ru-RU" sz="2400" b="1" dirty="0" smtClean="0">
                <a:solidFill>
                  <a:schemeClr val="tx1"/>
                </a:solidFill>
              </a:rPr>
              <a:t>Сопровождение САПУИБ.</a:t>
            </a:r>
          </a:p>
          <a:p>
            <a:pPr>
              <a:lnSpc>
                <a:spcPct val="100000"/>
              </a:lnSpc>
            </a:pPr>
            <a:endParaRPr lang="ru-RU" kern="0" dirty="0" smtClean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 bwMode="auto">
          <a:xfrm>
            <a:off x="179388" y="115888"/>
            <a:ext cx="8640762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defRPr/>
            </a:pPr>
            <a:r>
              <a:rPr lang="ru-RU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Доклад: САПУИБ</a:t>
            </a:r>
            <a:endParaRPr lang="ru-RU" sz="2800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 bwMode="auto">
          <a:xfrm>
            <a:off x="179388" y="620713"/>
            <a:ext cx="72433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Общий подход к внедрению. Этапы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D1650-61CB-41EF-A9BA-A1EF2E0F0E1D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179388" y="115888"/>
            <a:ext cx="8640762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arrow" pitchFamily="34" charset="0"/>
                <a:ea typeface="+mj-ea"/>
                <a:cs typeface="+mj-cs"/>
              </a:rPr>
              <a:t>Автоматизация </a:t>
            </a:r>
            <a:r>
              <a:rPr kumimoji="0" lang="ru-RU" sz="2800" b="1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arrow" pitchFamily="34" charset="0"/>
                <a:ea typeface="+mj-ea"/>
                <a:cs typeface="+mj-cs"/>
              </a:rPr>
              <a:t>процессов </a:t>
            </a:r>
            <a:r>
              <a:rPr lang="ru-RU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управления </a:t>
            </a:r>
            <a:r>
              <a:rPr kumimoji="0" lang="ru-RU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arrow" pitchFamily="34" charset="0"/>
                <a:ea typeface="+mj-ea"/>
                <a:cs typeface="+mj-cs"/>
              </a:rPr>
              <a:t>ИБ</a:t>
            </a:r>
            <a:endParaRPr kumimoji="0" lang="ru-RU" sz="280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79387" y="620713"/>
            <a:ext cx="773123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Подход к формированию т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ребований к автоматизации процессов управления ИБ</a:t>
            </a: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266700" y="1647723"/>
          <a:ext cx="8670823" cy="2456988"/>
        </p:xfrm>
        <a:graphic>
          <a:graphicData uri="http://schemas.openxmlformats.org/drawingml/2006/table">
            <a:tbl>
              <a:tblPr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tblPr>
              <a:tblGrid>
                <a:gridCol w="1752600"/>
                <a:gridCol w="6918223"/>
              </a:tblGrid>
              <a:tr h="4722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Пункт ГОСТ Р ИСО/МЭК 27001–2006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 smtClean="0">
                          <a:solidFill>
                            <a:schemeClr val="tx1"/>
                          </a:solidFill>
                          <a:latin typeface="Arial Narrow" pitchFamily="34" charset="0"/>
                          <a:ea typeface="Times New Roman"/>
                          <a:cs typeface="Times New Roman"/>
                        </a:rPr>
                        <a:t>Содержание требований к процессу УКОЗ в соответствии с ГОСТ Р ИСО/МЭК 27001–2006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Arial Narrow" pitchFamily="34" charset="0"/>
                        <a:ea typeface="Times New Roman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32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4.2.1.</a:t>
                      </a:r>
                      <a:r>
                        <a:rPr lang="en-US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d</a:t>
                      </a: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.1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Идентификация активов в пределах области функционирования СУИБ и определение владельцев этих активов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44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4.2.1.d.4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Идентификация последствий воздействия на активы в результате возможной утраты конфиденциальности, целостности и доступности активов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32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Arial Narrow" pitchFamily="34" charset="0"/>
                          <a:ea typeface="Times New Roman"/>
                          <a:cs typeface="Times New Roman"/>
                        </a:rPr>
                        <a:t>А.7.1.1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Опись всех важных активов организации должна быть составлена и актуализирована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51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Arial Narrow" pitchFamily="34" charset="0"/>
                          <a:ea typeface="Times New Roman"/>
                          <a:cs typeface="Times New Roman"/>
                        </a:rPr>
                        <a:t>А.7.1.2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Вся информация и активы, связанные со средствами обработки информации, должны иметь назначенного во владение представителя организации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69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Arial Narrow" pitchFamily="34" charset="0"/>
                          <a:ea typeface="Times New Roman"/>
                          <a:cs typeface="Times New Roman"/>
                        </a:rPr>
                        <a:t>А.7.2.1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Информация должна быть классифицирована исходя из правовых требований, ее конфиденциальности, а также ценности и критичности для организации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44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Arial Narrow" pitchFamily="34" charset="0"/>
                          <a:ea typeface="Times New Roman"/>
                          <a:cs typeface="Times New Roman"/>
                        </a:rPr>
                        <a:t>А.7.2.2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В соответствии с принятой в организации системой классификации должна быть разработана и реализована совокупность процедур маркировки и обработки информации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/>
        </p:nvGraphicFramePr>
        <p:xfrm>
          <a:off x="291587" y="4435666"/>
          <a:ext cx="8671438" cy="2167729"/>
        </p:xfrm>
        <a:graphic>
          <a:graphicData uri="http://schemas.openxmlformats.org/drawingml/2006/table">
            <a:tbl>
              <a:tblPr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tblPr>
              <a:tblGrid>
                <a:gridCol w="2313378"/>
                <a:gridCol w="1767010"/>
                <a:gridCol w="4591050"/>
              </a:tblGrid>
              <a:tr h="43367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Arial Narrow" pitchFamily="34" charset="0"/>
                          <a:ea typeface="Times New Roman"/>
                          <a:cs typeface="Times New Roman"/>
                        </a:rPr>
                        <a:t>Наименование </a:t>
                      </a:r>
                      <a:r>
                        <a:rPr lang="ru-RU" sz="1400" b="1" kern="1200" dirty="0" smtClean="0">
                          <a:solidFill>
                            <a:schemeClr val="tx1"/>
                          </a:solidFill>
                          <a:latin typeface="Arial Narrow" pitchFamily="34" charset="0"/>
                          <a:ea typeface="Times New Roman"/>
                          <a:cs typeface="Times New Roman"/>
                        </a:rPr>
                        <a:t>процедур в составе процесса УКОЗ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Arial Narrow" pitchFamily="34" charset="0"/>
                        <a:ea typeface="Times New Roman"/>
                        <a:cs typeface="Times New Roman"/>
                      </a:endParaRPr>
                    </a:p>
                  </a:txBody>
                  <a:tcPr marL="7135" marR="71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Arial Narrow" pitchFamily="34" charset="0"/>
                          <a:ea typeface="Times New Roman"/>
                          <a:cs typeface="Times New Roman"/>
                        </a:rPr>
                        <a:t>Требования согласно ГОСТ Р ИСО/МЭК 27001–2006</a:t>
                      </a:r>
                    </a:p>
                  </a:txBody>
                  <a:tcPr marL="7135" marR="71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Arial Narrow" pitchFamily="34" charset="0"/>
                          <a:ea typeface="Times New Roman"/>
                          <a:cs typeface="Times New Roman"/>
                        </a:rPr>
                        <a:t>Функции </a:t>
                      </a:r>
                      <a:r>
                        <a:rPr lang="ru-RU" sz="1400" b="1" kern="1200" dirty="0" smtClean="0">
                          <a:solidFill>
                            <a:schemeClr val="tx1"/>
                          </a:solidFill>
                          <a:latin typeface="Arial Narrow" pitchFamily="34" charset="0"/>
                          <a:ea typeface="Times New Roman"/>
                          <a:cs typeface="Times New Roman"/>
                        </a:rPr>
                        <a:t>модуля УКОЗ САПУИБ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Arial Narrow" pitchFamily="34" charset="0"/>
                        <a:ea typeface="Times New Roman"/>
                        <a:cs typeface="Times New Roman"/>
                      </a:endParaRPr>
                    </a:p>
                  </a:txBody>
                  <a:tcPr marL="7135" marR="71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1047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Формирование паспорта </a:t>
                      </a:r>
                      <a:r>
                        <a:rPr lang="ru-RU" sz="1200" b="1" dirty="0" err="1">
                          <a:latin typeface="Arial Narrow" pitchFamily="34" charset="0"/>
                          <a:ea typeface="Times New Roman"/>
                          <a:cs typeface="Times New Roman"/>
                        </a:rPr>
                        <a:t>ИСиС</a:t>
                      </a:r>
                      <a:endParaRPr lang="ru-RU" sz="1200" b="1" dirty="0">
                        <a:latin typeface="Arial Narrow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0005" indent="-228600">
                        <a:spcAft>
                          <a:spcPts val="0"/>
                        </a:spcAft>
                        <a:tabLst>
                          <a:tab pos="144145" algn="l"/>
                          <a:tab pos="180340" algn="l"/>
                          <a:tab pos="215900" algn="l"/>
                        </a:tabLst>
                      </a:pP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4.2.1.</a:t>
                      </a:r>
                      <a:r>
                        <a:rPr lang="en-US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d</a:t>
                      </a: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.</a:t>
                      </a:r>
                      <a:r>
                        <a:rPr lang="en-US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;</a:t>
                      </a:r>
                    </a:p>
                    <a:p>
                      <a:pPr marL="40005" indent="-228600">
                        <a:spcAft>
                          <a:spcPts val="0"/>
                        </a:spcAft>
                        <a:tabLst>
                          <a:tab pos="144145" algn="l"/>
                          <a:tab pos="180340" algn="l"/>
                          <a:tab pos="215900" algn="l"/>
                        </a:tabLst>
                      </a:pPr>
                      <a:r>
                        <a:rPr lang="en-US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.7.1.1</a:t>
                      </a:r>
                      <a:r>
                        <a:rPr lang="en-US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;</a:t>
                      </a:r>
                      <a:endParaRPr lang="ru-RU" sz="1200" dirty="0">
                        <a:latin typeface="Arial Narrow" pitchFamily="34" charset="0"/>
                        <a:ea typeface="Times New Roman"/>
                        <a:cs typeface="Times New Roman"/>
                      </a:endParaRPr>
                    </a:p>
                    <a:p>
                      <a:pPr marL="40005" indent="-228600">
                        <a:spcAft>
                          <a:spcPts val="0"/>
                        </a:spcAft>
                        <a:tabLst>
                          <a:tab pos="144145" algn="l"/>
                          <a:tab pos="180340" algn="l"/>
                          <a:tab pos="215900" algn="l"/>
                        </a:tabLst>
                      </a:pPr>
                      <a:r>
                        <a:rPr lang="en-US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.7.1.2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175895">
                        <a:spcAft>
                          <a:spcPts val="0"/>
                        </a:spcAft>
                        <a:buFont typeface="Arial" pitchFamily="34" charset="0"/>
                        <a:buChar char="•"/>
                        <a:tabLst>
                          <a:tab pos="144145" algn="l"/>
                          <a:tab pos="180340" algn="l"/>
                          <a:tab pos="215900" algn="l"/>
                        </a:tabLst>
                      </a:pP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формирование паспортов </a:t>
                      </a:r>
                      <a:r>
                        <a:rPr lang="ru-RU" sz="1200" dirty="0" err="1">
                          <a:latin typeface="Arial Narrow" pitchFamily="34" charset="0"/>
                          <a:ea typeface="Times New Roman"/>
                          <a:cs typeface="Times New Roman"/>
                        </a:rPr>
                        <a:t>ИСиС</a:t>
                      </a: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 с возможностью включения записей из справочников ТС, ПО и ИА, входящих в состав </a:t>
                      </a:r>
                      <a:r>
                        <a:rPr lang="ru-RU" sz="1200" dirty="0" err="1">
                          <a:latin typeface="Arial Narrow" pitchFamily="34" charset="0"/>
                          <a:ea typeface="Times New Roman"/>
                          <a:cs typeface="Times New Roman"/>
                        </a:rPr>
                        <a:t>ИСиС</a:t>
                      </a: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;</a:t>
                      </a:r>
                    </a:p>
                    <a:p>
                      <a:pPr marL="215900" indent="-175895">
                        <a:spcAft>
                          <a:spcPts val="0"/>
                        </a:spcAft>
                        <a:buFont typeface="Arial" pitchFamily="34" charset="0"/>
                        <a:buChar char="•"/>
                        <a:tabLst>
                          <a:tab pos="144145" algn="l"/>
                          <a:tab pos="180340" algn="l"/>
                          <a:tab pos="215900" algn="l"/>
                        </a:tabLst>
                      </a:pP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назначение ответственных за </a:t>
                      </a:r>
                      <a:r>
                        <a:rPr lang="ru-RU" sz="1200" dirty="0" err="1">
                          <a:latin typeface="Arial Narrow" pitchFamily="34" charset="0"/>
                          <a:ea typeface="Times New Roman"/>
                          <a:cs typeface="Times New Roman"/>
                        </a:rPr>
                        <a:t>ИСиС</a:t>
                      </a:r>
                      <a:endParaRPr lang="ru-RU" sz="1200" dirty="0">
                        <a:latin typeface="Arial Narrow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85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Управление версиями реестра </a:t>
                      </a:r>
                      <a:r>
                        <a:rPr lang="ru-RU" sz="1200" b="1" dirty="0" err="1">
                          <a:latin typeface="Arial Narrow" pitchFamily="34" charset="0"/>
                          <a:ea typeface="Times New Roman"/>
                          <a:cs typeface="Times New Roman"/>
                        </a:rPr>
                        <a:t>ИСиС</a:t>
                      </a:r>
                      <a:endParaRPr lang="ru-RU" sz="1200" b="1" dirty="0">
                        <a:latin typeface="Arial Narrow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0005" indent="-228600">
                        <a:spcAft>
                          <a:spcPts val="0"/>
                        </a:spcAft>
                        <a:tabLst>
                          <a:tab pos="144145" algn="l"/>
                          <a:tab pos="180340" algn="l"/>
                          <a:tab pos="215900" algn="l"/>
                        </a:tabLst>
                      </a:pP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4.2.1.</a:t>
                      </a:r>
                      <a:r>
                        <a:rPr lang="en-US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d</a:t>
                      </a: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.1</a:t>
                      </a:r>
                      <a:r>
                        <a:rPr lang="en-US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;</a:t>
                      </a:r>
                      <a:endParaRPr lang="ru-RU" sz="1200" dirty="0">
                        <a:latin typeface="Arial Narrow" pitchFamily="34" charset="0"/>
                        <a:ea typeface="Times New Roman"/>
                        <a:cs typeface="Times New Roman"/>
                      </a:endParaRPr>
                    </a:p>
                    <a:p>
                      <a:pPr marL="40005" indent="-228600">
                        <a:spcAft>
                          <a:spcPts val="0"/>
                        </a:spcAft>
                        <a:tabLst>
                          <a:tab pos="144145" algn="l"/>
                          <a:tab pos="180340" algn="l"/>
                          <a:tab pos="215900" algn="l"/>
                        </a:tabLst>
                      </a:pPr>
                      <a:r>
                        <a:rPr lang="en-US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.7.1.1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Формирование, утверждение и хранение версий реестра </a:t>
                      </a:r>
                      <a:r>
                        <a:rPr lang="ru-RU" sz="1200" dirty="0" err="1">
                          <a:latin typeface="Arial Narrow" pitchFamily="34" charset="0"/>
                          <a:ea typeface="Times New Roman"/>
                          <a:cs typeface="Times New Roman"/>
                        </a:rPr>
                        <a:t>ИСиС</a:t>
                      </a:r>
                      <a:endParaRPr lang="ru-RU" sz="1200" dirty="0">
                        <a:latin typeface="Arial Narrow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7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Определение критичности </a:t>
                      </a:r>
                      <a:r>
                        <a:rPr lang="ru-RU" sz="1200" b="1" dirty="0" err="1">
                          <a:latin typeface="Arial Narrow" pitchFamily="34" charset="0"/>
                          <a:ea typeface="Times New Roman"/>
                          <a:cs typeface="Times New Roman"/>
                        </a:rPr>
                        <a:t>ИСиС</a:t>
                      </a:r>
                      <a:endParaRPr lang="ru-RU" sz="1200" b="1" dirty="0">
                        <a:latin typeface="Arial Narrow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0005" indent="-228600">
                        <a:spcAft>
                          <a:spcPts val="0"/>
                        </a:spcAft>
                        <a:tabLst>
                          <a:tab pos="144145" algn="l"/>
                          <a:tab pos="180340" algn="l"/>
                          <a:tab pos="215900" algn="l"/>
                        </a:tabLst>
                      </a:pP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4.2.1.</a:t>
                      </a:r>
                      <a:r>
                        <a:rPr lang="en-US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d.4;</a:t>
                      </a:r>
                      <a:endParaRPr lang="ru-RU" sz="1200" dirty="0">
                        <a:latin typeface="Arial Narrow" pitchFamily="34" charset="0"/>
                        <a:ea typeface="Times New Roman"/>
                        <a:cs typeface="Times New Roman"/>
                      </a:endParaRPr>
                    </a:p>
                    <a:p>
                      <a:pPr marL="40005" indent="-228600">
                        <a:spcAft>
                          <a:spcPts val="0"/>
                        </a:spcAft>
                        <a:tabLst>
                          <a:tab pos="144145" algn="l"/>
                          <a:tab pos="180340" algn="l"/>
                          <a:tab pos="215900" algn="l"/>
                        </a:tabLst>
                      </a:pPr>
                      <a:r>
                        <a:rPr lang="en-US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A.7.2.1</a:t>
                      </a: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;</a:t>
                      </a:r>
                    </a:p>
                    <a:p>
                      <a:pPr marL="40005" indent="-228600">
                        <a:spcAft>
                          <a:spcPts val="0"/>
                        </a:spcAft>
                        <a:tabLst>
                          <a:tab pos="144145" algn="l"/>
                          <a:tab pos="180340" algn="l"/>
                          <a:tab pos="215900" algn="l"/>
                        </a:tabLst>
                      </a:pPr>
                      <a:r>
                        <a:rPr lang="en-US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A.7.2.2</a:t>
                      </a:r>
                      <a:endParaRPr lang="ru-RU" sz="1200" dirty="0">
                        <a:latin typeface="Arial Narrow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175895">
                        <a:spcAft>
                          <a:spcPts val="0"/>
                        </a:spcAft>
                        <a:buFont typeface="Arial" pitchFamily="34" charset="0"/>
                        <a:buChar char="•"/>
                        <a:tabLst>
                          <a:tab pos="144145" algn="l"/>
                          <a:tab pos="180340" algn="l"/>
                          <a:tab pos="215900" algn="l"/>
                        </a:tabLst>
                      </a:pP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определение критичности ИА, ПО и ТС, входящих в </a:t>
                      </a:r>
                      <a:r>
                        <a:rPr lang="ru-RU" sz="1200" dirty="0" err="1">
                          <a:latin typeface="Arial Narrow" pitchFamily="34" charset="0"/>
                          <a:ea typeface="Times New Roman"/>
                          <a:cs typeface="Times New Roman"/>
                        </a:rPr>
                        <a:t>ИСиС</a:t>
                      </a: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;</a:t>
                      </a:r>
                    </a:p>
                    <a:p>
                      <a:pPr marL="215900" indent="-175895">
                        <a:spcAft>
                          <a:spcPts val="0"/>
                        </a:spcAft>
                        <a:buFont typeface="Arial" pitchFamily="34" charset="0"/>
                        <a:buChar char="•"/>
                        <a:tabLst>
                          <a:tab pos="144145" algn="l"/>
                          <a:tab pos="180340" algn="l"/>
                          <a:tab pos="215900" algn="l"/>
                        </a:tabLst>
                      </a:pPr>
                      <a:r>
                        <a:rPr lang="ru-RU" sz="1200" dirty="0">
                          <a:latin typeface="Arial Narrow" pitchFamily="34" charset="0"/>
                          <a:ea typeface="Times New Roman"/>
                          <a:cs typeface="Times New Roman"/>
                        </a:rPr>
                        <a:t>оповещение о необходимости произвести или актуализировать показатели критичности ИА, ПО и ТС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Полилиния 8"/>
          <p:cNvSpPr/>
          <p:nvPr/>
        </p:nvSpPr>
        <p:spPr bwMode="auto">
          <a:xfrm>
            <a:off x="1200150" y="2133600"/>
            <a:ext cx="1962150" cy="2295525"/>
          </a:xfrm>
          <a:custGeom>
            <a:avLst/>
            <a:gdLst>
              <a:gd name="connsiteX0" fmla="*/ 0 w 1962150"/>
              <a:gd name="connsiteY0" fmla="*/ 0 h 2295525"/>
              <a:gd name="connsiteX1" fmla="*/ 171450 w 1962150"/>
              <a:gd name="connsiteY1" fmla="*/ 1314450 h 2295525"/>
              <a:gd name="connsiteX2" fmla="*/ 561975 w 1962150"/>
              <a:gd name="connsiteY2" fmla="*/ 1952625 h 2295525"/>
              <a:gd name="connsiteX3" fmla="*/ 1285875 w 1962150"/>
              <a:gd name="connsiteY3" fmla="*/ 2114550 h 2295525"/>
              <a:gd name="connsiteX4" fmla="*/ 1800225 w 1962150"/>
              <a:gd name="connsiteY4" fmla="*/ 2171700 h 2295525"/>
              <a:gd name="connsiteX5" fmla="*/ 1962150 w 1962150"/>
              <a:gd name="connsiteY5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2150" h="2295525">
                <a:moveTo>
                  <a:pt x="0" y="0"/>
                </a:moveTo>
                <a:cubicBezTo>
                  <a:pt x="38894" y="494506"/>
                  <a:pt x="77788" y="989013"/>
                  <a:pt x="171450" y="1314450"/>
                </a:cubicBezTo>
                <a:cubicBezTo>
                  <a:pt x="265112" y="1639887"/>
                  <a:pt x="376238" y="1819275"/>
                  <a:pt x="561975" y="1952625"/>
                </a:cubicBezTo>
                <a:cubicBezTo>
                  <a:pt x="747712" y="2085975"/>
                  <a:pt x="1079500" y="2078038"/>
                  <a:pt x="1285875" y="2114550"/>
                </a:cubicBezTo>
                <a:cubicBezTo>
                  <a:pt x="1492250" y="2151063"/>
                  <a:pt x="1687513" y="2141538"/>
                  <a:pt x="1800225" y="2171700"/>
                </a:cubicBezTo>
                <a:cubicBezTo>
                  <a:pt x="1912937" y="2201862"/>
                  <a:pt x="1937543" y="2248693"/>
                  <a:pt x="1962150" y="2295525"/>
                </a:cubicBezTo>
              </a:path>
            </a:pathLst>
          </a:cu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normalizeH="0" baseline="0" smtClean="0">
              <a:ln w="38100">
                <a:solidFill>
                  <a:srgbClr val="FF3300"/>
                </a:solidFill>
              </a:ln>
              <a:solidFill>
                <a:schemeClr val="bg1"/>
              </a:solidFill>
              <a:effectLst/>
              <a:latin typeface="Arial Narrow" pitchFamily="34" charset="0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1"/>
          <p:cNvSpPr txBox="1">
            <a:spLocks/>
          </p:cNvSpPr>
          <p:nvPr/>
        </p:nvSpPr>
        <p:spPr bwMode="auto">
          <a:xfrm>
            <a:off x="179388" y="737676"/>
            <a:ext cx="619283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Рассматриваемые вопросы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435428" y="1397000"/>
            <a:ext cx="8333667" cy="5308599"/>
          </a:xfrm>
          <a:prstGeom prst="roundRect">
            <a:avLst>
              <a:gd name="adj" fmla="val 4767"/>
            </a:avLst>
          </a:prstGeom>
          <a:gradFill rotWithShape="1">
            <a:gsLst>
              <a:gs pos="0">
                <a:srgbClr val="0099FF"/>
              </a:gs>
              <a:gs pos="50000">
                <a:srgbClr val="CCECFF"/>
              </a:gs>
              <a:gs pos="100000">
                <a:srgbClr val="0099FF"/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457200" lvl="0" indent="-457200" defTabSz="91440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AutoNum type="arabicPeriod"/>
              <a:defRPr/>
            </a:pPr>
            <a:r>
              <a:rPr lang="ru-RU" sz="2000" b="1" kern="0" dirty="0" smtClean="0">
                <a:solidFill>
                  <a:schemeClr val="tx1"/>
                </a:solidFill>
                <a:latin typeface="Arial Narrow" pitchFamily="34" charset="0"/>
              </a:rPr>
              <a:t>Тенденции развития системы обеспечения ИБ в организациях </a:t>
            </a:r>
            <a:br>
              <a:rPr lang="ru-RU" sz="2000" b="1" kern="0" dirty="0" smtClean="0">
                <a:solidFill>
                  <a:schemeClr val="tx1"/>
                </a:solidFill>
                <a:latin typeface="Arial Narrow" pitchFamily="34" charset="0"/>
              </a:rPr>
            </a:br>
            <a:r>
              <a:rPr lang="ru-RU" sz="2000" b="1" kern="0" dirty="0" smtClean="0">
                <a:solidFill>
                  <a:schemeClr val="tx1"/>
                </a:solidFill>
                <a:latin typeface="Arial Narrow" pitchFamily="34" charset="0"/>
              </a:rPr>
              <a:t>(на примере ОАО «Газпром»)</a:t>
            </a:r>
          </a:p>
          <a:p>
            <a:pPr marL="457200" lvl="0" indent="-457200" defTabSz="91440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AutoNum type="arabicPeriod"/>
              <a:defRPr/>
            </a:pPr>
            <a:endParaRPr lang="ru-RU" sz="1000" b="1" kern="0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 defTabSz="91440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AutoNum type="arabicPeriod"/>
              <a:defRPr/>
            </a:pPr>
            <a:r>
              <a:rPr lang="ru-RU" sz="2000" b="1" kern="0" dirty="0" smtClean="0">
                <a:solidFill>
                  <a:schemeClr val="tx1"/>
                </a:solidFill>
                <a:latin typeface="Arial Narrow" pitchFamily="34" charset="0"/>
              </a:rPr>
              <a:t>Термины СОИБ и СУИБ</a:t>
            </a:r>
          </a:p>
          <a:p>
            <a:pPr marL="457200" indent="-457200" defTabSz="91440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AutoNum type="arabicPeriod"/>
              <a:defRPr/>
            </a:pPr>
            <a:endParaRPr lang="ru-RU" sz="1000" b="1" kern="0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457200" lvl="0" indent="-457200" defTabSz="91440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AutoNum type="arabicPeriod"/>
              <a:defRPr/>
            </a:pPr>
            <a:r>
              <a:rPr lang="ru-RU" sz="2000" b="1" kern="0" dirty="0" smtClean="0">
                <a:solidFill>
                  <a:schemeClr val="tx1"/>
                </a:solidFill>
                <a:latin typeface="Arial Narrow" pitchFamily="34" charset="0"/>
              </a:rPr>
              <a:t>Процессы обеспечения и управления ИБ</a:t>
            </a:r>
          </a:p>
          <a:p>
            <a:pPr marL="457200" lvl="0" indent="-457200" defTabSz="91440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AutoNum type="arabicPeriod"/>
              <a:defRPr/>
            </a:pPr>
            <a:endParaRPr lang="ru-RU" sz="1000" b="1" kern="0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457200" lvl="0" indent="-457200" defTabSz="91440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AutoNum type="arabicPeriod"/>
              <a:defRPr/>
            </a:pPr>
            <a:r>
              <a:rPr lang="ru-RU" sz="2000" b="1" kern="0" dirty="0" smtClean="0">
                <a:solidFill>
                  <a:schemeClr val="tx1"/>
                </a:solidFill>
                <a:latin typeface="Arial Narrow" pitchFamily="34" charset="0"/>
              </a:rPr>
              <a:t>Назначение и позиционирование САПУИБ</a:t>
            </a:r>
          </a:p>
          <a:p>
            <a:pPr marL="457200" lvl="0" indent="-457200" defTabSz="91440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AutoNum type="arabicPeriod"/>
              <a:defRPr/>
            </a:pPr>
            <a:endParaRPr lang="ru-RU" sz="1000" b="1" kern="0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457200" lvl="0" indent="-457200" defTabSz="91440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AutoNum type="arabicPeriod"/>
              <a:defRPr/>
            </a:pPr>
            <a:r>
              <a:rPr lang="ru-RU" sz="2000" b="1" kern="0" dirty="0" smtClean="0">
                <a:solidFill>
                  <a:schemeClr val="tx1"/>
                </a:solidFill>
                <a:latin typeface="Arial Narrow" pitchFamily="34" charset="0"/>
              </a:rPr>
              <a:t>Платформа разработки</a:t>
            </a:r>
            <a:r>
              <a:rPr lang="en-US" sz="2000" b="1" kern="0" dirty="0" smtClean="0">
                <a:solidFill>
                  <a:schemeClr val="tx1"/>
                </a:solidFill>
                <a:latin typeface="Arial Narrow" pitchFamily="34" charset="0"/>
              </a:rPr>
              <a:t> RSA Archer </a:t>
            </a:r>
            <a:endParaRPr lang="ru-RU" sz="2000" b="1" kern="0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457200" lvl="0" indent="-457200" defTabSz="91440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AutoNum type="arabicPeriod"/>
              <a:defRPr/>
            </a:pPr>
            <a:endParaRPr lang="ru-RU" sz="1000" b="1" kern="0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 defTabSz="91440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AutoNum type="arabicPeriod"/>
              <a:defRPr/>
            </a:pPr>
            <a:r>
              <a:rPr lang="ru-RU" sz="2000" b="1" kern="0" dirty="0" smtClean="0">
                <a:solidFill>
                  <a:schemeClr val="tx1"/>
                </a:solidFill>
                <a:latin typeface="Arial Narrow" pitchFamily="34" charset="0"/>
              </a:rPr>
              <a:t>Функциональная характеристика модулей САПУИБ</a:t>
            </a:r>
          </a:p>
          <a:p>
            <a:pPr marL="457200" indent="-457200" defTabSz="91440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AutoNum type="arabicPeriod"/>
              <a:defRPr/>
            </a:pPr>
            <a:endParaRPr lang="ru-RU" sz="1000" b="1" kern="0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457200" lvl="0" indent="-457200" defTabSz="91440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AutoNum type="arabicPeriod"/>
              <a:defRPr/>
            </a:pPr>
            <a:r>
              <a:rPr lang="ru-RU" sz="2000" b="1" kern="0" dirty="0" smtClean="0">
                <a:solidFill>
                  <a:schemeClr val="tx1"/>
                </a:solidFill>
                <a:latin typeface="Arial Narrow" pitchFamily="34" charset="0"/>
              </a:rPr>
              <a:t>Общий подход к внедрению решения</a:t>
            </a:r>
          </a:p>
          <a:p>
            <a:pPr marL="457200" lvl="0" indent="-457200" defTabSz="91440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AutoNum type="arabicPeriod"/>
              <a:defRPr/>
            </a:pPr>
            <a:endParaRPr lang="ru-RU" sz="1000" b="1" kern="0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 defTabSz="91440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AutoNum type="arabicPeriod"/>
              <a:defRPr/>
            </a:pPr>
            <a:r>
              <a:rPr lang="ru-RU" sz="2000" b="1" kern="0" dirty="0" smtClean="0">
                <a:solidFill>
                  <a:schemeClr val="tx1"/>
                </a:solidFill>
                <a:latin typeface="Arial Narrow" pitchFamily="34" charset="0"/>
              </a:rPr>
              <a:t>Интеграция со смежными системами, гибкость, </a:t>
            </a:r>
            <a:r>
              <a:rPr lang="ru-RU" sz="2000" b="1" kern="0" dirty="0" err="1" smtClean="0">
                <a:solidFill>
                  <a:schemeClr val="tx1"/>
                </a:solidFill>
                <a:latin typeface="Arial Narrow" pitchFamily="34" charset="0"/>
              </a:rPr>
              <a:t>адаптируемость</a:t>
            </a:r>
            <a:endParaRPr lang="ru-RU" sz="2000" b="1" kern="0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457200" lvl="0" indent="-457200" defTabSz="91440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AutoNum type="arabicPeriod"/>
              <a:defRPr/>
            </a:pPr>
            <a:endParaRPr lang="ru-RU" sz="1000" b="1" kern="0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marL="457200" lvl="0" indent="-457200" defTabSz="91440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AutoNum type="arabicPeriod"/>
              <a:defRPr/>
            </a:pPr>
            <a:endParaRPr lang="ru-RU" sz="1000" b="1" kern="0" dirty="0" smtClean="0">
              <a:solidFill>
                <a:schemeClr val="tx1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50" y="1656065"/>
            <a:ext cx="8284612" cy="490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79388" y="620713"/>
            <a:ext cx="72786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Процессы управления ИБ,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автоматизируемых 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в САПУИБ (нотация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IDEF0)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 </a:t>
            </a: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5191125" y="5010151"/>
            <a:ext cx="2076450" cy="15621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8" name="Picture 6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91729" y="1312606"/>
            <a:ext cx="8775295" cy="5309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04800" y="1041400"/>
            <a:ext cx="1651000" cy="43576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85C2FF"/>
              </a:gs>
              <a:gs pos="100000">
                <a:schemeClr val="bg1"/>
              </a:gs>
            </a:gsLst>
            <a:lin ang="10800000" scaled="0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Документационное обеспечение</a:t>
            </a:r>
            <a:endParaRPr lang="ru-RU" sz="12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3400" y="1892300"/>
            <a:ext cx="1917700" cy="43576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85C2FF"/>
              </a:gs>
              <a:gs pos="100000">
                <a:schemeClr val="bg1"/>
              </a:gs>
            </a:gsLst>
            <a:lin ang="10800000" scaled="0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Учет и классификация объектов защиты</a:t>
            </a:r>
            <a:endParaRPr lang="ru-RU" sz="12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25800" y="2374900"/>
            <a:ext cx="1346200" cy="43576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85C2FF"/>
              </a:gs>
              <a:gs pos="100000">
                <a:schemeClr val="bg1"/>
              </a:gs>
            </a:gsLst>
            <a:lin ang="10800000" scaled="0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Управление рисками</a:t>
            </a:r>
            <a:endParaRPr lang="ru-RU" sz="12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91000" y="3136900"/>
            <a:ext cx="1257300" cy="43576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85C2FF"/>
              </a:gs>
              <a:gs pos="100000">
                <a:schemeClr val="bg1"/>
              </a:gs>
            </a:gsLst>
            <a:lin ang="10800000" scaled="0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Работа с персоналом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46700" y="3810000"/>
            <a:ext cx="1231900" cy="43576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85C2FF"/>
              </a:gs>
              <a:gs pos="100000">
                <a:schemeClr val="bg1"/>
              </a:gs>
            </a:gsLst>
            <a:lin ang="10800000" scaled="0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Управление инцидентами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31000" y="4330700"/>
            <a:ext cx="1384300" cy="60747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85C2FF"/>
              </a:gs>
              <a:gs pos="100000">
                <a:schemeClr val="bg1"/>
              </a:gs>
            </a:gsLst>
            <a:lin ang="10800000" scaled="0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Контроль соответствия требованиям</a:t>
            </a:r>
            <a:endParaRPr lang="ru-RU" sz="1200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21600" y="5270500"/>
            <a:ext cx="1181100" cy="60747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85C2FF"/>
              </a:gs>
              <a:gs pos="100000">
                <a:schemeClr val="bg1"/>
              </a:gs>
            </a:gsLst>
            <a:lin ang="10800000" scaled="0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Мониторинг состояния процессов</a:t>
            </a:r>
          </a:p>
        </p:txBody>
      </p:sp>
      <p:sp>
        <p:nvSpPr>
          <p:cNvPr id="16" name="Заголовок 1"/>
          <p:cNvSpPr txBox="1">
            <a:spLocks/>
          </p:cNvSpPr>
          <p:nvPr/>
        </p:nvSpPr>
        <p:spPr bwMode="auto">
          <a:xfrm>
            <a:off x="179388" y="620713"/>
            <a:ext cx="781713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Этап 2. Пример описания взаимосвязей процессов управления ИБ, автоматизируемых в САПУИБ </a:t>
            </a:r>
            <a:r>
              <a:rPr lang="ru-RU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  </a:t>
            </a: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Заголовок 1"/>
          <p:cNvSpPr txBox="1">
            <a:spLocks/>
          </p:cNvSpPr>
          <p:nvPr/>
        </p:nvSpPr>
        <p:spPr bwMode="auto">
          <a:xfrm>
            <a:off x="179388" y="620713"/>
            <a:ext cx="781713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Этап 2. Пример описания взаимосвязей процессов управления ИБ, автоматизируемых в САПУИБ </a:t>
            </a:r>
            <a:r>
              <a:rPr lang="ru-RU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  </a:t>
            </a:r>
          </a:p>
        </p:txBody>
      </p:sp>
      <p:pic>
        <p:nvPicPr>
          <p:cNvPr id="4813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836" y="1528549"/>
            <a:ext cx="8754740" cy="508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2224" y="993390"/>
            <a:ext cx="6480720" cy="5788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Заголовок 1"/>
          <p:cNvSpPr txBox="1">
            <a:spLocks/>
          </p:cNvSpPr>
          <p:nvPr/>
        </p:nvSpPr>
        <p:spPr bwMode="auto">
          <a:xfrm>
            <a:off x="179388" y="620713"/>
            <a:ext cx="781713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Этап 2. Пример описания процедуры процесса управления ИБ</a:t>
            </a:r>
            <a:r>
              <a:rPr lang="ru-RU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  </a:t>
            </a: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/>
          </p:cNvSpPr>
          <p:nvPr/>
        </p:nvSpPr>
        <p:spPr bwMode="auto">
          <a:xfrm>
            <a:off x="227013" y="495300"/>
            <a:ext cx="6773862" cy="72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Интеграция САПУИБ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-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И с СЗИ и другими системами</a:t>
            </a: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200" y="1375795"/>
            <a:ext cx="8534399" cy="5343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\\gis.lan\DFS\Департамент проектирования\01. Подразделения ДП\08.Отдел РНТР\Проекты в разработке\!НИОКР\!НИРОКР - КСУИБ\В буклет\Форум ТБ 2013\САПУИБ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22731" y="1443317"/>
            <a:ext cx="8486503" cy="5396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179388" y="620713"/>
            <a:ext cx="6773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САПУИБ – интеграционное и адаптируемое решение </a:t>
            </a: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-393700" y="5232400"/>
            <a:ext cx="10007600" cy="1625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23" descr="C:\Users\ayorkin.USSC\Desktop\Need\egrc_ru_clean_СУИБ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68350" y="1179513"/>
            <a:ext cx="7907338" cy="541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49675" y="5157788"/>
            <a:ext cx="2374900" cy="607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Статистика по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инцидентам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818188" y="4365625"/>
            <a:ext cx="141763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chemeClr val="bg1"/>
                </a:solidFill>
              </a:rPr>
              <a:t>Анализ инцидента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011863" y="2276475"/>
            <a:ext cx="172878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chemeClr val="bg1"/>
                </a:solidFill>
              </a:rPr>
              <a:t>Переоценка рисков</a:t>
            </a: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4668838" y="1412875"/>
            <a:ext cx="18827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chemeClr val="bg1"/>
                </a:solidFill>
              </a:rPr>
              <a:t>Пересмотр </a:t>
            </a:r>
          </a:p>
          <a:p>
            <a:pPr algn="ctr"/>
            <a:r>
              <a:rPr lang="ru-RU">
                <a:solidFill>
                  <a:schemeClr val="bg1"/>
                </a:solidFill>
              </a:rPr>
              <a:t>Политики ИБ</a:t>
            </a: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2897188" y="1519238"/>
            <a:ext cx="18049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chemeClr val="bg1"/>
                </a:solidFill>
              </a:rPr>
              <a:t>Выбор </a:t>
            </a:r>
          </a:p>
          <a:p>
            <a:pPr algn="ctr"/>
            <a:r>
              <a:rPr lang="ru-RU">
                <a:solidFill>
                  <a:schemeClr val="bg1"/>
                </a:solidFill>
              </a:rPr>
              <a:t>подрядчика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1730375" y="2290763"/>
            <a:ext cx="172878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chemeClr val="bg1"/>
                </a:solidFill>
              </a:rPr>
              <a:t>Обучение  и тестирование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1547813" y="3509963"/>
            <a:ext cx="17748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chemeClr val="bg1"/>
                </a:solidFill>
              </a:rPr>
              <a:t>Контроль соответствия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6372225" y="3357563"/>
            <a:ext cx="172878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chemeClr val="bg1"/>
                </a:solidFill>
              </a:rPr>
              <a:t>Пересмотр угроз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339975" y="4510088"/>
            <a:ext cx="17748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chemeClr val="bg1"/>
                </a:solidFill>
              </a:rPr>
              <a:t>Анализ руководством</a:t>
            </a:r>
          </a:p>
        </p:txBody>
      </p:sp>
      <p:pic>
        <p:nvPicPr>
          <p:cNvPr id="17444" name="Picture 36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26197" y="1530910"/>
            <a:ext cx="8386763" cy="434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3" name="Picture 23"/>
          <p:cNvPicPr>
            <a:picLocks noChangeAspect="1" noChangeArrowheads="1"/>
          </p:cNvPicPr>
          <p:nvPr/>
        </p:nvPicPr>
        <p:blipFill>
          <a:blip r:embed="rId5" cstate="email"/>
          <a:srcRect t="15616"/>
          <a:stretch>
            <a:fillRect/>
          </a:stretch>
        </p:blipFill>
        <p:spPr bwMode="auto">
          <a:xfrm>
            <a:off x="167061" y="1494773"/>
            <a:ext cx="8869362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41" name="Picture 33"/>
          <p:cNvPicPr>
            <a:picLocks noChangeAspect="1" noChangeArrowheads="1"/>
          </p:cNvPicPr>
          <p:nvPr/>
        </p:nvPicPr>
        <p:blipFill>
          <a:blip r:embed="rId6" cstate="email"/>
          <a:srcRect t="14706"/>
          <a:stretch>
            <a:fillRect/>
          </a:stretch>
        </p:blipFill>
        <p:spPr bwMode="auto">
          <a:xfrm>
            <a:off x="285750" y="2032654"/>
            <a:ext cx="88582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42" name="Picture 34"/>
          <p:cNvPicPr>
            <a:picLocks noChangeAspect="1" noChangeArrowheads="1"/>
          </p:cNvPicPr>
          <p:nvPr/>
        </p:nvPicPr>
        <p:blipFill>
          <a:blip r:embed="rId7" cstate="email"/>
          <a:srcRect t="14706"/>
          <a:stretch>
            <a:fillRect/>
          </a:stretch>
        </p:blipFill>
        <p:spPr bwMode="auto">
          <a:xfrm>
            <a:off x="319088" y="1862324"/>
            <a:ext cx="8824912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43" name="Picture 35"/>
          <p:cNvPicPr>
            <a:picLocks noChangeAspect="1" noChangeArrowheads="1"/>
          </p:cNvPicPr>
          <p:nvPr/>
        </p:nvPicPr>
        <p:blipFill>
          <a:blip r:embed="rId8" cstate="email"/>
          <a:srcRect t="14706"/>
          <a:stretch>
            <a:fillRect/>
          </a:stretch>
        </p:blipFill>
        <p:spPr bwMode="auto">
          <a:xfrm>
            <a:off x="320675" y="1727854"/>
            <a:ext cx="882332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2"/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593259" y="2131826"/>
            <a:ext cx="80645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2" name="Picture 22"/>
          <p:cNvPicPr>
            <a:picLocks noChangeAspect="1" noChangeArrowheads="1"/>
          </p:cNvPicPr>
          <p:nvPr/>
        </p:nvPicPr>
        <p:blipFill>
          <a:blip r:embed="rId10" cstate="email"/>
          <a:srcRect/>
          <a:stretch>
            <a:fillRect/>
          </a:stretch>
        </p:blipFill>
        <p:spPr bwMode="auto">
          <a:xfrm>
            <a:off x="286964" y="2321579"/>
            <a:ext cx="8636000" cy="429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Заголовок 1"/>
          <p:cNvSpPr txBox="1">
            <a:spLocks/>
          </p:cNvSpPr>
          <p:nvPr/>
        </p:nvSpPr>
        <p:spPr bwMode="auto">
          <a:xfrm>
            <a:off x="179388" y="620713"/>
            <a:ext cx="6773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Сценарии применения САПУИБ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  <p:pic>
        <p:nvPicPr>
          <p:cNvPr id="32" name="Picture 28" descr="http://t0.gstatic.com/images?q=tbn:ANd9GcTn6xjAzAcNBEikbfp-O3LVO5WxbTqbe-IV4vQqxOAIGEaDKOudTg"/>
          <p:cNvPicPr>
            <a:picLocks noChangeAspect="1" noChangeArrowheads="1"/>
          </p:cNvPicPr>
          <p:nvPr/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4464206" y="6075178"/>
            <a:ext cx="8001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747244" y="6436657"/>
            <a:ext cx="2205318" cy="38959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3600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Система мониторинга событий ИБ</a:t>
            </a:r>
            <a:endParaRPr lang="ru-RU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4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1744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3.7037E-6 L 0.41424 0.2504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7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withGroup">
                            <p:stCondLst>
                              <p:cond delay="90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5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withGroup">
                            <p:stCondLst>
                              <p:cond delay="10000"/>
                            </p:stCondLst>
                            <p:childTnLst>
                              <p:par>
                                <p:cTn id="4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2050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44566 -0.1648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05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00" y="-8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withGroup">
                            <p:stCondLst>
                              <p:cond delay="1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withGroup">
                            <p:stCondLst>
                              <p:cond delay="15500"/>
                            </p:stCondLst>
                            <p:childTnLst>
                              <p:par>
                                <p:cTn id="5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4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withGroup">
                            <p:stCondLst>
                              <p:cond delay="16500"/>
                            </p:stCondLst>
                            <p:childTnLst>
                              <p:par>
                                <p:cTn id="5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1744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43049E-6 L 0.29358 -0.3828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7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00" y="-19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withGroup">
                            <p:stCondLst>
                              <p:cond delay="18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withGroup">
                            <p:stCondLst>
                              <p:cond delay="22000"/>
                            </p:stCondLst>
                            <p:childTnLst>
                              <p:par>
                                <p:cTn id="6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4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withGroup">
                            <p:stCondLst>
                              <p:cond delay="23000"/>
                            </p:stCondLst>
                            <p:childTnLst>
                              <p:par>
                                <p:cTn id="7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2000" fill="hold"/>
                                        <p:tgtEl>
                                          <p:spTgt spid="1744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30139 -0.33264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7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0" y="-16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withGroup">
                            <p:stCondLst>
                              <p:cond delay="25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withGroup">
                            <p:stCondLst>
                              <p:cond delay="28500"/>
                            </p:stCondLst>
                            <p:childTnLst>
                              <p:par>
                                <p:cTn id="8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4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7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withGroup">
                            <p:stCondLst>
                              <p:cond delay="29500"/>
                            </p:stCondLst>
                            <p:childTnLst>
                              <p:par>
                                <p:cTn id="9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000" fill="hold"/>
                                        <p:tgtEl>
                                          <p:spTgt spid="1744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42725 -0.1541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17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00" y="-7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withGroup">
                            <p:stCondLst>
                              <p:cond delay="31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withGroup">
                            <p:stCondLst>
                              <p:cond delay="35000"/>
                            </p:stCondLst>
                            <p:childTnLst>
                              <p:par>
                                <p:cTn id="10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withGroup">
                            <p:stCondLst>
                              <p:cond delay="36000"/>
                            </p:stCondLst>
                            <p:childTnLst>
                              <p:par>
                                <p:cTn id="10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0.39375 0.09768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00" y="4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withGroup">
                            <p:stCondLst>
                              <p:cond delay="38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withGroup">
                            <p:stCondLst>
                              <p:cond delay="41500"/>
                            </p:stCondLst>
                            <p:childTnLst>
                              <p:par>
                                <p:cTn id="1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0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0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withGroup">
                            <p:stCondLst>
                              <p:cond delay="42500"/>
                            </p:stCondLst>
                            <p:childTnLst>
                              <p:par>
                                <p:cTn id="1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4" dur="2000" fill="hold"/>
                                        <p:tgtEl>
                                          <p:spTgt spid="2050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7.40741E-7 L -0.25174 0.25394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205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00" y="12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8" grpId="0"/>
      <p:bldP spid="49" grpId="0"/>
      <p:bldP spid="51" grpId="0"/>
      <p:bldP spid="52" grpId="0"/>
      <p:bldP spid="53" grpId="0"/>
      <p:bldP spid="54" grpId="0"/>
      <p:bldP spid="24" grpId="0"/>
      <p:bldP spid="25" grpId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195667" y="1730983"/>
            <a:ext cx="8710468" cy="4598796"/>
          </a:xfrm>
          <a:prstGeom prst="roundRect">
            <a:avLst>
              <a:gd name="adj" fmla="val 4767"/>
            </a:avLst>
          </a:prstGeom>
          <a:gradFill rotWithShape="1">
            <a:gsLst>
              <a:gs pos="0">
                <a:srgbClr val="0099FF"/>
              </a:gs>
              <a:gs pos="50000">
                <a:srgbClr val="CCECFF"/>
              </a:gs>
              <a:gs pos="100000">
                <a:srgbClr val="0099FF"/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000" b="1" dirty="0" smtClean="0">
                <a:solidFill>
                  <a:schemeClr val="tx1"/>
                </a:solidFill>
              </a:rPr>
              <a:t>В САПУИБ разработаны метрики, отображающие эффективность выполнения процессов управления ИБ. Поскольку информационные </a:t>
            </a:r>
            <a:r>
              <a:rPr lang="ru-RU" sz="2000" b="1" dirty="0" smtClean="0">
                <a:solidFill>
                  <a:srgbClr val="FF0000"/>
                </a:solidFill>
              </a:rPr>
              <a:t>отчеты</a:t>
            </a:r>
            <a:r>
              <a:rPr lang="ru-RU" sz="2000" b="1" dirty="0" smtClean="0">
                <a:solidFill>
                  <a:schemeClr val="tx1"/>
                </a:solidFill>
              </a:rPr>
              <a:t> состоят из записей в приложениях САПУИБ, т.е. они </a:t>
            </a:r>
            <a:r>
              <a:rPr lang="ru-RU" sz="2000" b="1" dirty="0" smtClean="0">
                <a:solidFill>
                  <a:srgbClr val="FF0000"/>
                </a:solidFill>
              </a:rPr>
              <a:t>интерактивны</a:t>
            </a:r>
            <a:r>
              <a:rPr lang="ru-RU" sz="2000" b="1" dirty="0" smtClean="0">
                <a:solidFill>
                  <a:schemeClr val="tx1"/>
                </a:solidFill>
              </a:rPr>
              <a:t>  и имеется возможность перейти к интересующим данным прямо из отчета.</a:t>
            </a:r>
          </a:p>
          <a:p>
            <a:pPr lvl="0">
              <a:lnSpc>
                <a:spcPct val="100000"/>
              </a:lnSpc>
            </a:pPr>
            <a:endParaRPr lang="ru-RU" sz="2000" dirty="0" smtClean="0">
              <a:solidFill>
                <a:schemeClr val="tx1"/>
              </a:solidFill>
            </a:endParaRPr>
          </a:p>
          <a:p>
            <a:pPr lvl="0">
              <a:lnSpc>
                <a:spcPct val="100000"/>
              </a:lnSpc>
            </a:pPr>
            <a:r>
              <a:rPr lang="ru-RU" sz="2000" b="1" dirty="0" smtClean="0">
                <a:solidFill>
                  <a:schemeClr val="tx1"/>
                </a:solidFill>
              </a:rPr>
              <a:t>Информационные отчеты в САПУИБ:</a:t>
            </a:r>
          </a:p>
          <a:p>
            <a:pPr marL="261938" lvl="0" indent="-261938">
              <a:lnSpc>
                <a:spcPct val="100000"/>
              </a:lnSpc>
              <a:buFont typeface="Wingdings" pitchFamily="2" charset="2"/>
              <a:buChar char="§"/>
            </a:pPr>
            <a:r>
              <a:rPr lang="ru-RU" sz="2000" dirty="0" smtClean="0">
                <a:solidFill>
                  <a:schemeClr val="tx1"/>
                </a:solidFill>
              </a:rPr>
              <a:t>документы, требующие актуализации (пересмотра);</a:t>
            </a:r>
          </a:p>
          <a:p>
            <a:pPr marL="261938" lvl="0" indent="-261938">
              <a:lnSpc>
                <a:spcPct val="100000"/>
              </a:lnSpc>
              <a:buFont typeface="Wingdings" pitchFamily="2" charset="2"/>
              <a:buChar char="§"/>
            </a:pPr>
            <a:r>
              <a:rPr lang="ru-RU" sz="2000" dirty="0" smtClean="0">
                <a:solidFill>
                  <a:schemeClr val="tx1"/>
                </a:solidFill>
              </a:rPr>
              <a:t>распределение объектов защиты по уровням критичности;</a:t>
            </a:r>
          </a:p>
          <a:p>
            <a:pPr marL="261938" lvl="0" indent="-261938">
              <a:lnSpc>
                <a:spcPct val="100000"/>
              </a:lnSpc>
              <a:buFont typeface="Wingdings" pitchFamily="2" charset="2"/>
              <a:buChar char="§"/>
            </a:pPr>
            <a:r>
              <a:rPr lang="ru-RU" sz="2000" dirty="0" smtClean="0">
                <a:solidFill>
                  <a:schemeClr val="tx1"/>
                </a:solidFill>
              </a:rPr>
              <a:t>количество рисков по способам обработки;</a:t>
            </a:r>
          </a:p>
          <a:p>
            <a:pPr marL="261938" lvl="0" indent="-261938">
              <a:lnSpc>
                <a:spcPct val="100000"/>
              </a:lnSpc>
              <a:buFont typeface="Wingdings" pitchFamily="2" charset="2"/>
              <a:buChar char="§"/>
            </a:pPr>
            <a:r>
              <a:rPr lang="ru-RU" sz="2000" dirty="0" smtClean="0">
                <a:solidFill>
                  <a:schemeClr val="tx1"/>
                </a:solidFill>
              </a:rPr>
              <a:t>количество работников с истекающим сроком договора о конфиденциальности;</a:t>
            </a:r>
          </a:p>
          <a:p>
            <a:pPr marL="261938" lvl="0" indent="-261938">
              <a:lnSpc>
                <a:spcPct val="100000"/>
              </a:lnSpc>
              <a:buFont typeface="Wingdings" pitchFamily="2" charset="2"/>
              <a:buChar char="§"/>
            </a:pPr>
            <a:r>
              <a:rPr lang="ru-RU" sz="2000" dirty="0" smtClean="0">
                <a:solidFill>
                  <a:schemeClr val="tx1"/>
                </a:solidFill>
              </a:rPr>
              <a:t>распределение количества инцидентов ИБ по подразделениям;</a:t>
            </a:r>
          </a:p>
          <a:p>
            <a:pPr marL="261938" lvl="0" indent="-261938">
              <a:lnSpc>
                <a:spcPct val="100000"/>
              </a:lnSpc>
              <a:buFont typeface="Wingdings" pitchFamily="2" charset="2"/>
              <a:buChar char="§"/>
            </a:pPr>
            <a:r>
              <a:rPr lang="ru-RU" sz="2000" dirty="0" smtClean="0">
                <a:solidFill>
                  <a:schemeClr val="tx1"/>
                </a:solidFill>
              </a:rPr>
              <a:t>уровень соответствия требованиям по ИБ</a:t>
            </a:r>
          </a:p>
          <a:p>
            <a:pPr>
              <a:lnSpc>
                <a:spcPct val="100000"/>
              </a:lnSpc>
            </a:pPr>
            <a:endParaRPr lang="ru-RU" kern="0" dirty="0" smtClean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179388" y="620713"/>
            <a:ext cx="6773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Этап 4. «</a:t>
            </a: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Тюнинг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» информационных отчетов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CE5F9F2-DF1B-4CA2-90DA-7285542BF608}" type="slidenum">
              <a:rPr lang="en-GB" smtClean="0"/>
              <a:pPr/>
              <a:t>28</a:t>
            </a:fld>
            <a:endParaRPr lang="en-GB" smtClean="0"/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163513" y="1251136"/>
            <a:ext cx="8785225" cy="5553075"/>
          </a:xfrm>
          <a:prstGeom prst="roundRect">
            <a:avLst>
              <a:gd name="adj" fmla="val 4767"/>
            </a:avLst>
          </a:prstGeom>
          <a:gradFill rotWithShape="1">
            <a:gsLst>
              <a:gs pos="0">
                <a:srgbClr val="0099FF"/>
              </a:gs>
              <a:gs pos="50000">
                <a:srgbClr val="CCECFF"/>
              </a:gs>
              <a:gs pos="100000">
                <a:srgbClr val="0099FF"/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marL="228600" lvl="0" indent="-228600">
              <a:lnSpc>
                <a:spcPct val="85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Ввод и хранение информационных карточек документов (ИКД) с возможностью вложения одного или нескольких файлов.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228600" lvl="0" indent="-228600">
              <a:lnSpc>
                <a:spcPct val="85000"/>
              </a:lnSpc>
              <a:spcAft>
                <a:spcPts val="0"/>
              </a:spcAft>
              <a:buFont typeface="+mj-lt"/>
              <a:buAutoNum type="arabicPeriod"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85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Формирование ИКД, структурированных по четырем типам каталогов: </a:t>
            </a:r>
          </a:p>
          <a:p>
            <a:pPr marL="685800" lvl="1" indent="-228600">
              <a:lnSpc>
                <a:spcPct val="85000"/>
              </a:lnSpc>
              <a:spcAft>
                <a:spcPts val="0"/>
              </a:spcAft>
              <a:buFont typeface="Arial" pitchFamily="34" charset="0"/>
              <a:buChar char="•"/>
            </a:pPr>
            <a:r>
              <a:rPr lang="ru-RU" sz="1400" dirty="0" smtClean="0">
                <a:solidFill>
                  <a:schemeClr val="tx1"/>
                </a:solidFill>
              </a:rPr>
              <a:t>государственные нормативно-правовые акты;</a:t>
            </a:r>
          </a:p>
          <a:p>
            <a:pPr marL="685800" lvl="1" indent="-228600">
              <a:lnSpc>
                <a:spcPct val="85000"/>
              </a:lnSpc>
              <a:spcAft>
                <a:spcPts val="0"/>
              </a:spcAft>
              <a:buFont typeface="Arial" pitchFamily="34" charset="0"/>
              <a:buChar char="•"/>
            </a:pPr>
            <a:r>
              <a:rPr lang="ru-RU" sz="1400" dirty="0" smtClean="0">
                <a:solidFill>
                  <a:schemeClr val="tx1"/>
                </a:solidFill>
              </a:rPr>
              <a:t>отраслевые документы ОАО «Газпром» по вопросам;</a:t>
            </a:r>
          </a:p>
          <a:p>
            <a:pPr marL="685800" lvl="1" indent="-228600">
              <a:lnSpc>
                <a:spcPct val="85000"/>
              </a:lnSpc>
              <a:spcAft>
                <a:spcPts val="0"/>
              </a:spcAft>
              <a:buFont typeface="Arial" pitchFamily="34" charset="0"/>
              <a:buChar char="•"/>
            </a:pPr>
            <a:r>
              <a:rPr lang="ru-RU" sz="1400" dirty="0" smtClean="0">
                <a:solidFill>
                  <a:schemeClr val="tx1"/>
                </a:solidFill>
              </a:rPr>
              <a:t>нормативно-методическая документация  Общества; </a:t>
            </a:r>
          </a:p>
          <a:p>
            <a:pPr marL="685800" lvl="1" indent="-228600">
              <a:lnSpc>
                <a:spcPct val="85000"/>
              </a:lnSpc>
              <a:spcAft>
                <a:spcPts val="0"/>
              </a:spcAft>
              <a:buFont typeface="Arial" pitchFamily="34" charset="0"/>
              <a:buChar char="•"/>
            </a:pPr>
            <a:r>
              <a:rPr lang="ru-RU" sz="1400" dirty="0" smtClean="0">
                <a:solidFill>
                  <a:schemeClr val="tx1"/>
                </a:solidFill>
              </a:rPr>
              <a:t>рабочие документы Отдела защиты информации.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685800" lvl="1" indent="-228600">
              <a:lnSpc>
                <a:spcPct val="85000"/>
              </a:lnSpc>
              <a:spcAft>
                <a:spcPts val="0"/>
              </a:spcAft>
              <a:buFont typeface="Arial" pitchFamily="34" charset="0"/>
              <a:buChar char="•"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85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Разграничение прав доступа к ИКД каталогов в зависимости от роли пользователя в системе и установления прав их владельцами.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85000"/>
              </a:lnSpc>
              <a:spcAft>
                <a:spcPts val="0"/>
              </a:spcAft>
              <a:buFont typeface="+mj-lt"/>
              <a:buAutoNum type="arabicPeriod"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85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Группировка ИКД по полям атрибутов.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85000"/>
              </a:lnSpc>
              <a:spcAft>
                <a:spcPts val="0"/>
              </a:spcAft>
              <a:buFont typeface="+mj-lt"/>
              <a:buAutoNum type="arabicPeriod"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85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Формирование каталога </a:t>
            </a:r>
            <a:r>
              <a:rPr lang="ru-RU" sz="1400" dirty="0" err="1" smtClean="0">
                <a:solidFill>
                  <a:schemeClr val="tx1"/>
                </a:solidFill>
              </a:rPr>
              <a:t>интернет-ресурсов</a:t>
            </a:r>
            <a:r>
              <a:rPr lang="ru-RU" sz="1400" dirty="0" smtClean="0">
                <a:solidFill>
                  <a:schemeClr val="tx1"/>
                </a:solidFill>
              </a:rPr>
              <a:t> по тематике ИБ.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85000"/>
              </a:lnSpc>
              <a:spcAft>
                <a:spcPts val="0"/>
              </a:spcAft>
              <a:buFont typeface="+mj-lt"/>
              <a:buAutoNum type="arabicPeriod"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85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Формирование новостных сообщений для пользователей САПУИБ.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85000"/>
              </a:lnSpc>
              <a:spcAft>
                <a:spcPts val="0"/>
              </a:spcAft>
              <a:buFont typeface="+mj-lt"/>
              <a:buAutoNum type="arabicPeriod"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85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Информационное взаимодействие пользователей САПУИБ посредством форума.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85000"/>
              </a:lnSpc>
              <a:spcAft>
                <a:spcPts val="0"/>
              </a:spcAft>
              <a:buFont typeface="+mj-lt"/>
              <a:buAutoNum type="arabicPeriod"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85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Изменение статуса актуальности ИКД, содержащихся в каталоге «Нормативно-методическая документация Общества».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85000"/>
              </a:lnSpc>
              <a:spcAft>
                <a:spcPts val="0"/>
              </a:spcAft>
              <a:buFont typeface="+mj-lt"/>
              <a:buAutoNum type="arabicPeriod"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85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Уведомление о необходимости актуализации (пересмотра) документов, содержащихся в разделе «Документы ИБ Общества».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85000"/>
              </a:lnSpc>
              <a:spcAft>
                <a:spcPts val="0"/>
              </a:spcAft>
              <a:buFont typeface="+mj-lt"/>
              <a:buAutoNum type="arabicPeriod"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85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Вывод информационных панелей в модуль «Индикаторы и уведомления»:</a:t>
            </a:r>
          </a:p>
          <a:p>
            <a:pPr marL="685800" lvl="1" indent="-228600">
              <a:lnSpc>
                <a:spcPct val="85000"/>
              </a:lnSpc>
              <a:spcAft>
                <a:spcPts val="0"/>
              </a:spcAft>
              <a:buFont typeface="Arial" pitchFamily="34" charset="0"/>
              <a:buChar char="•"/>
            </a:pPr>
            <a:r>
              <a:rPr lang="ru-RU" sz="1400" dirty="0" smtClean="0">
                <a:solidFill>
                  <a:schemeClr val="tx1"/>
                </a:solidFill>
              </a:rPr>
              <a:t>количество документов (ИКД), требующих актуализации (пересмотра);</a:t>
            </a:r>
          </a:p>
          <a:p>
            <a:pPr marL="685800" lvl="1" indent="-228600">
              <a:lnSpc>
                <a:spcPct val="85000"/>
              </a:lnSpc>
              <a:spcAft>
                <a:spcPts val="0"/>
              </a:spcAft>
              <a:buFont typeface="Arial" pitchFamily="34" charset="0"/>
              <a:buChar char="•"/>
            </a:pPr>
            <a:r>
              <a:rPr lang="ru-RU" sz="1400" dirty="0" smtClean="0">
                <a:solidFill>
                  <a:schemeClr val="tx1"/>
                </a:solidFill>
              </a:rPr>
              <a:t>количество документов (ИКД) с различными статусами по типам каталогов.</a:t>
            </a:r>
          </a:p>
          <a:p>
            <a:endParaRPr lang="ru-RU" sz="1600" b="1" dirty="0">
              <a:solidFill>
                <a:srgbClr val="000000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79387" y="620713"/>
            <a:ext cx="7082649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Функции модуля «Документационное обеспечение»</a:t>
            </a: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D1650-61CB-41EF-A9BA-A1EF2E0F0E1D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79388" y="620713"/>
            <a:ext cx="6773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Процесс документационного обеспечения.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Пример экранной формы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7806" y="1514475"/>
            <a:ext cx="8987241" cy="5210175"/>
          </a:xfrm>
          <a:prstGeom prst="rect">
            <a:avLst/>
          </a:prstGeom>
          <a:ln w="28575">
            <a:solidFill>
              <a:srgbClr val="3399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8"/>
          <p:cNvGrpSpPr/>
          <p:nvPr/>
        </p:nvGrpSpPr>
        <p:grpSpPr>
          <a:xfrm>
            <a:off x="0" y="1143000"/>
            <a:ext cx="9164638" cy="5715000"/>
            <a:chOff x="0" y="1143000"/>
            <a:chExt cx="9164638" cy="5715000"/>
          </a:xfrm>
        </p:grpSpPr>
        <p:sp>
          <p:nvSpPr>
            <p:cNvPr id="10" name="Прямоугольник 9"/>
            <p:cNvSpPr/>
            <p:nvPr/>
          </p:nvSpPr>
          <p:spPr bwMode="auto">
            <a:xfrm>
              <a:off x="2773018" y="1341783"/>
              <a:ext cx="3279912" cy="5516216"/>
            </a:xfrm>
            <a:prstGeom prst="rect">
              <a:avLst/>
            </a:prstGeom>
            <a:gradFill>
              <a:gsLst>
                <a:gs pos="18000">
                  <a:srgbClr val="FFFFCC"/>
                </a:gs>
                <a:gs pos="73000">
                  <a:schemeClr val="bg1">
                    <a:lumMod val="8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anchor="ctr"/>
            <a:lstStyle/>
            <a:p>
              <a:pPr defTabSz="914400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endParaRPr lang="ru-RU">
                <a:solidFill>
                  <a:srgbClr val="000000"/>
                </a:solidFill>
                <a:ea typeface="+mn-ea"/>
                <a:cs typeface="+mn-cs"/>
              </a:endParaRPr>
            </a:p>
          </p:txBody>
        </p:sp>
        <p:cxnSp>
          <p:nvCxnSpPr>
            <p:cNvPr id="11" name="Прямая соединительная линия 10"/>
            <p:cNvCxnSpPr/>
            <p:nvPr/>
          </p:nvCxnSpPr>
          <p:spPr bwMode="auto">
            <a:xfrm rot="5400000">
              <a:off x="3468687" y="4303713"/>
              <a:ext cx="5108575" cy="0"/>
            </a:xfrm>
            <a:prstGeom prst="line">
              <a:avLst/>
            </a:prstGeom>
            <a:gradFill rotWithShape="1">
              <a:gsLst>
                <a:gs pos="0">
                  <a:srgbClr val="D5D69C"/>
                </a:gs>
                <a:gs pos="50000">
                  <a:schemeClr val="accent1"/>
                </a:gs>
                <a:gs pos="100000">
                  <a:srgbClr val="D5D69C"/>
                </a:gs>
              </a:gsLst>
              <a:lin ang="5400000" scaled="1"/>
            </a:gradFill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Прямая соединительная линия 11"/>
            <p:cNvCxnSpPr/>
            <p:nvPr/>
          </p:nvCxnSpPr>
          <p:spPr bwMode="auto">
            <a:xfrm rot="5400000">
              <a:off x="467519" y="4512469"/>
              <a:ext cx="4691062" cy="0"/>
            </a:xfrm>
            <a:prstGeom prst="line">
              <a:avLst/>
            </a:prstGeom>
            <a:gradFill rotWithShape="1">
              <a:gsLst>
                <a:gs pos="0">
                  <a:srgbClr val="D5D69C"/>
                </a:gs>
                <a:gs pos="50000">
                  <a:schemeClr val="accent1"/>
                </a:gs>
                <a:gs pos="100000">
                  <a:srgbClr val="D5D69C"/>
                </a:gs>
              </a:gsLst>
              <a:lin ang="5400000" scaled="1"/>
            </a:gradFill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Arc 7"/>
            <p:cNvSpPr>
              <a:spLocks/>
            </p:cNvSpPr>
            <p:nvPr/>
          </p:nvSpPr>
          <p:spPr bwMode="auto">
            <a:xfrm>
              <a:off x="6015038" y="1422400"/>
              <a:ext cx="3009900" cy="519113"/>
            </a:xfrm>
            <a:custGeom>
              <a:avLst/>
              <a:gdLst>
                <a:gd name="T0" fmla="*/ 0 w 21286"/>
                <a:gd name="T1" fmla="*/ 2147483647 h 21600"/>
                <a:gd name="T2" fmla="*/ 2147483647 w 21286"/>
                <a:gd name="T3" fmla="*/ 2147483647 h 21600"/>
                <a:gd name="T4" fmla="*/ 2147483647 w 21286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286"/>
                <a:gd name="T10" fmla="*/ 0 h 21600"/>
                <a:gd name="T11" fmla="*/ 21286 w 2128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286" h="21600" fill="none" extrusionOk="0">
                  <a:moveTo>
                    <a:pt x="0" y="12792"/>
                  </a:moveTo>
                  <a:cubicBezTo>
                    <a:pt x="3475" y="5010"/>
                    <a:pt x="11200" y="-1"/>
                    <a:pt x="19723" y="0"/>
                  </a:cubicBezTo>
                  <a:cubicBezTo>
                    <a:pt x="20244" y="0"/>
                    <a:pt x="20765" y="18"/>
                    <a:pt x="21286" y="56"/>
                  </a:cubicBezTo>
                </a:path>
                <a:path w="21286" h="21600" stroke="0" extrusionOk="0">
                  <a:moveTo>
                    <a:pt x="0" y="12792"/>
                  </a:moveTo>
                  <a:cubicBezTo>
                    <a:pt x="3475" y="5010"/>
                    <a:pt x="11200" y="-1"/>
                    <a:pt x="19723" y="0"/>
                  </a:cubicBezTo>
                  <a:cubicBezTo>
                    <a:pt x="20244" y="0"/>
                    <a:pt x="20765" y="18"/>
                    <a:pt x="21286" y="56"/>
                  </a:cubicBezTo>
                  <a:lnTo>
                    <a:pt x="19723" y="21600"/>
                  </a:lnTo>
                  <a:close/>
                </a:path>
              </a:pathLst>
            </a:custGeom>
            <a:noFill/>
            <a:ln w="57150">
              <a:solidFill>
                <a:srgbClr val="0033CC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914400">
                <a:lnSpc>
                  <a:spcPct val="100000"/>
                </a:lnSpc>
                <a:buClrTx/>
                <a:buSzTx/>
                <a:buFontTx/>
                <a:buNone/>
              </a:pPr>
              <a:endParaRPr lang="ru-RU" smtClean="0">
                <a:solidFill>
                  <a:srgbClr val="000000"/>
                </a:solidFill>
                <a:ea typeface="+mn-ea"/>
                <a:cs typeface="+mn-cs"/>
              </a:endParaRPr>
            </a:p>
          </p:txBody>
        </p:sp>
        <p:sp>
          <p:nvSpPr>
            <p:cNvPr id="14" name="Arc 9"/>
            <p:cNvSpPr>
              <a:spLocks/>
            </p:cNvSpPr>
            <p:nvPr/>
          </p:nvSpPr>
          <p:spPr bwMode="auto">
            <a:xfrm>
              <a:off x="0" y="2273300"/>
              <a:ext cx="2838450" cy="517525"/>
            </a:xfrm>
            <a:custGeom>
              <a:avLst/>
              <a:gdLst>
                <a:gd name="T0" fmla="*/ 0 w 20829"/>
                <a:gd name="T1" fmla="*/ 2147483647 h 21600"/>
                <a:gd name="T2" fmla="*/ 2147483647 w 20829"/>
                <a:gd name="T3" fmla="*/ 2147483647 h 21600"/>
                <a:gd name="T4" fmla="*/ 2147483647 w 20829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0829"/>
                <a:gd name="T10" fmla="*/ 0 h 21600"/>
                <a:gd name="T11" fmla="*/ 20829 w 2082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829" h="21600" fill="none" extrusionOk="0">
                  <a:moveTo>
                    <a:pt x="-1" y="11833"/>
                  </a:moveTo>
                  <a:cubicBezTo>
                    <a:pt x="3679" y="4574"/>
                    <a:pt x="11127" y="-1"/>
                    <a:pt x="19266" y="0"/>
                  </a:cubicBezTo>
                  <a:cubicBezTo>
                    <a:pt x="19787" y="0"/>
                    <a:pt x="20308" y="18"/>
                    <a:pt x="20829" y="56"/>
                  </a:cubicBezTo>
                </a:path>
                <a:path w="20829" h="21600" stroke="0" extrusionOk="0">
                  <a:moveTo>
                    <a:pt x="-1" y="11833"/>
                  </a:moveTo>
                  <a:cubicBezTo>
                    <a:pt x="3679" y="4574"/>
                    <a:pt x="11127" y="-1"/>
                    <a:pt x="19266" y="0"/>
                  </a:cubicBezTo>
                  <a:cubicBezTo>
                    <a:pt x="19787" y="0"/>
                    <a:pt x="20308" y="18"/>
                    <a:pt x="20829" y="56"/>
                  </a:cubicBezTo>
                  <a:lnTo>
                    <a:pt x="19266" y="21600"/>
                  </a:lnTo>
                  <a:close/>
                </a:path>
              </a:pathLst>
            </a:custGeom>
            <a:noFill/>
            <a:ln w="57150">
              <a:solidFill>
                <a:srgbClr val="0033CC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914400">
                <a:lnSpc>
                  <a:spcPct val="100000"/>
                </a:lnSpc>
                <a:buClrTx/>
                <a:buSzTx/>
                <a:buFontTx/>
                <a:buNone/>
              </a:pPr>
              <a:endParaRPr lang="ru-RU" smtClean="0">
                <a:solidFill>
                  <a:srgbClr val="000000"/>
                </a:solidFill>
                <a:ea typeface="+mn-ea"/>
                <a:cs typeface="+mn-cs"/>
              </a:endParaRPr>
            </a:p>
          </p:txBody>
        </p:sp>
        <p:sp>
          <p:nvSpPr>
            <p:cNvPr id="15" name="Arc 10"/>
            <p:cNvSpPr>
              <a:spLocks/>
            </p:cNvSpPr>
            <p:nvPr/>
          </p:nvSpPr>
          <p:spPr bwMode="auto">
            <a:xfrm>
              <a:off x="2822575" y="1825625"/>
              <a:ext cx="3219450" cy="519113"/>
            </a:xfrm>
            <a:custGeom>
              <a:avLst/>
              <a:gdLst>
                <a:gd name="T0" fmla="*/ 0 w 21145"/>
                <a:gd name="T1" fmla="*/ 2147483647 h 21600"/>
                <a:gd name="T2" fmla="*/ 2147483647 w 21145"/>
                <a:gd name="T3" fmla="*/ 2147483647 h 21600"/>
                <a:gd name="T4" fmla="*/ 2147483647 w 21145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145"/>
                <a:gd name="T10" fmla="*/ 0 h 21600"/>
                <a:gd name="T11" fmla="*/ 21145 w 211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45" h="21600" fill="none" extrusionOk="0">
                  <a:moveTo>
                    <a:pt x="0" y="12483"/>
                  </a:moveTo>
                  <a:cubicBezTo>
                    <a:pt x="3545" y="4868"/>
                    <a:pt x="11182" y="-1"/>
                    <a:pt x="19582" y="0"/>
                  </a:cubicBezTo>
                  <a:cubicBezTo>
                    <a:pt x="20103" y="0"/>
                    <a:pt x="20624" y="18"/>
                    <a:pt x="21145" y="56"/>
                  </a:cubicBezTo>
                </a:path>
                <a:path w="21145" h="21600" stroke="0" extrusionOk="0">
                  <a:moveTo>
                    <a:pt x="0" y="12483"/>
                  </a:moveTo>
                  <a:cubicBezTo>
                    <a:pt x="3545" y="4868"/>
                    <a:pt x="11182" y="-1"/>
                    <a:pt x="19582" y="0"/>
                  </a:cubicBezTo>
                  <a:cubicBezTo>
                    <a:pt x="20103" y="0"/>
                    <a:pt x="20624" y="18"/>
                    <a:pt x="21145" y="56"/>
                  </a:cubicBezTo>
                  <a:lnTo>
                    <a:pt x="19582" y="21600"/>
                  </a:lnTo>
                  <a:close/>
                </a:path>
              </a:pathLst>
            </a:custGeom>
            <a:noFill/>
            <a:ln w="57150">
              <a:solidFill>
                <a:srgbClr val="0033CC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914400">
                <a:lnSpc>
                  <a:spcPct val="100000"/>
                </a:lnSpc>
                <a:buClrTx/>
                <a:buSzTx/>
                <a:buFontTx/>
                <a:buNone/>
              </a:pPr>
              <a:endParaRPr lang="ru-RU" smtClean="0">
                <a:solidFill>
                  <a:srgbClr val="000000"/>
                </a:solidFill>
                <a:ea typeface="+mn-ea"/>
                <a:cs typeface="+mn-cs"/>
              </a:endParaRP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20638" y="2016125"/>
              <a:ext cx="2127250" cy="257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b"/>
            <a:lstStyle/>
            <a:p>
              <a:pPr marL="0" lvl="1" defTabSz="914400"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ru-RU" sz="1200" b="1" smtClean="0">
                  <a:solidFill>
                    <a:srgbClr val="000054"/>
                  </a:solidFill>
                  <a:ea typeface="+mn-ea"/>
                  <a:cs typeface="+mn-cs"/>
                </a:rPr>
                <a:t>1. Создание фундамента</a:t>
              </a:r>
              <a:endParaRPr lang="ru-RU" sz="1200" b="1" smtClean="0">
                <a:solidFill>
                  <a:srgbClr val="000000"/>
                </a:solidFill>
                <a:ea typeface="+mn-ea"/>
                <a:cs typeface="+mn-cs"/>
              </a:endParaRPr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2813050" y="1550988"/>
              <a:ext cx="2903538" cy="25876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b"/>
            <a:lstStyle/>
            <a:p>
              <a:pPr marL="0" lvl="1" defTabSz="914400"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ru-RU" sz="1200" b="1" dirty="0" smtClean="0">
                  <a:solidFill>
                    <a:srgbClr val="000054"/>
                  </a:solidFill>
                  <a:ea typeface="+mn-ea"/>
                  <a:cs typeface="+mn-cs"/>
                </a:rPr>
                <a:t>2. Информатизация деятельности</a:t>
              </a:r>
              <a:endParaRPr lang="ru-RU" sz="1200" b="1" dirty="0" smtClean="0">
                <a:solidFill>
                  <a:srgbClr val="000000"/>
                </a:solidFill>
                <a:ea typeface="+mn-ea"/>
                <a:cs typeface="+mn-cs"/>
              </a:endParaRP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6069013" y="1143000"/>
              <a:ext cx="3095625" cy="2540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b"/>
            <a:lstStyle/>
            <a:p>
              <a:pPr marL="0" lvl="1" defTabSz="914400"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ru-RU" sz="1200" b="1" dirty="0" smtClean="0">
                  <a:solidFill>
                    <a:srgbClr val="000054"/>
                  </a:solidFill>
                  <a:ea typeface="+mn-ea"/>
                  <a:cs typeface="+mn-cs"/>
                </a:rPr>
                <a:t>3. Создание конкурентных преимуществ</a:t>
              </a:r>
              <a:endParaRPr lang="ru-RU" sz="1200" b="1" dirty="0" smtClean="0">
                <a:solidFill>
                  <a:srgbClr val="000000"/>
                </a:solidFill>
                <a:ea typeface="+mn-ea"/>
                <a:cs typeface="+mn-cs"/>
              </a:endParaRPr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39688" y="2505075"/>
              <a:ext cx="900112" cy="207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b" anchorCtr="1"/>
            <a:lstStyle/>
            <a:p>
              <a:pPr defTabSz="914400"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ru-RU" sz="1200" smtClean="0">
                  <a:solidFill>
                    <a:srgbClr val="000054"/>
                  </a:solidFill>
                  <a:ea typeface="+mn-ea"/>
                  <a:cs typeface="+mn-cs"/>
                </a:rPr>
                <a:t>2 года</a:t>
              </a:r>
              <a:endParaRPr lang="ru-RU" sz="1200" smtClean="0">
                <a:solidFill>
                  <a:srgbClr val="000000"/>
                </a:solidFill>
                <a:ea typeface="+mn-ea"/>
                <a:cs typeface="+mn-cs"/>
              </a:endParaRPr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2813050" y="2047875"/>
              <a:ext cx="904875" cy="2286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b" anchorCtr="1"/>
            <a:lstStyle/>
            <a:p>
              <a:pPr defTabSz="914400"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ru-RU" sz="1200" smtClean="0">
                  <a:solidFill>
                    <a:srgbClr val="000054"/>
                  </a:solidFill>
                  <a:ea typeface="+mn-ea"/>
                  <a:cs typeface="+mn-cs"/>
                </a:rPr>
                <a:t>3-4 года</a:t>
              </a:r>
              <a:endParaRPr lang="ru-RU" sz="1200" smtClean="0">
                <a:solidFill>
                  <a:srgbClr val="000000"/>
                </a:solidFill>
                <a:ea typeface="+mn-ea"/>
                <a:cs typeface="+mn-cs"/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6081713" y="1649413"/>
              <a:ext cx="755650" cy="1968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b" anchorCtr="1"/>
            <a:lstStyle/>
            <a:p>
              <a:pPr defTabSz="914400"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ru-RU" sz="1200" smtClean="0">
                  <a:solidFill>
                    <a:srgbClr val="000054"/>
                  </a:solidFill>
                  <a:ea typeface="+mn-ea"/>
                  <a:cs typeface="+mn-cs"/>
                </a:rPr>
                <a:t>4-5 лет</a:t>
              </a:r>
              <a:r>
                <a:rPr lang="en-US" sz="1200" smtClean="0">
                  <a:solidFill>
                    <a:srgbClr val="000054"/>
                  </a:solidFill>
                  <a:ea typeface="+mn-ea"/>
                  <a:cs typeface="+mn-cs"/>
                </a:rPr>
                <a:t> </a:t>
              </a:r>
              <a:endParaRPr lang="ru-RU" sz="1200" smtClean="0">
                <a:solidFill>
                  <a:srgbClr val="000000"/>
                </a:solidFill>
                <a:ea typeface="+mn-ea"/>
                <a:cs typeface="+mn-cs"/>
              </a:endParaRPr>
            </a:p>
          </p:txBody>
        </p:sp>
        <p:grpSp>
          <p:nvGrpSpPr>
            <p:cNvPr id="3" name="Группа 28"/>
            <p:cNvGrpSpPr/>
            <p:nvPr/>
          </p:nvGrpSpPr>
          <p:grpSpPr>
            <a:xfrm>
              <a:off x="59634" y="5406887"/>
              <a:ext cx="9024730" cy="1391478"/>
              <a:chOff x="59634" y="5406887"/>
              <a:chExt cx="9024730" cy="1391478"/>
            </a:xfrm>
          </p:grpSpPr>
          <p:sp>
            <p:nvSpPr>
              <p:cNvPr id="37" name="AutoShape 3"/>
              <p:cNvSpPr>
                <a:spLocks noChangeArrowheads="1"/>
              </p:cNvSpPr>
              <p:nvPr/>
            </p:nvSpPr>
            <p:spPr bwMode="auto">
              <a:xfrm>
                <a:off x="59634" y="5406887"/>
                <a:ext cx="9024730" cy="964096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/>
              <a:lstStyle/>
              <a:p>
                <a:pPr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en-US" sz="1400" b="1" i="1" dirty="0">
                    <a:solidFill>
                      <a:srgbClr val="FFFFFF"/>
                    </a:solidFill>
                  </a:rPr>
                  <a:t>I</a:t>
                </a:r>
                <a:r>
                  <a:rPr lang="ru-RU" sz="1400" b="1" i="1" dirty="0">
                    <a:solidFill>
                      <a:srgbClr val="FFFFFF"/>
                    </a:solidFill>
                  </a:rPr>
                  <a:t>. ЭТАП - Создание  (совершенствование) КСЗИ</a:t>
                </a:r>
                <a:r>
                  <a:rPr lang="en-US" sz="1400" b="1" i="1" dirty="0">
                    <a:solidFill>
                      <a:srgbClr val="FFFFFF"/>
                    </a:solidFill>
                  </a:rPr>
                  <a:t> </a:t>
                </a:r>
                <a:r>
                  <a:rPr lang="ru-RU" sz="1400" b="1" i="1" dirty="0">
                    <a:solidFill>
                      <a:srgbClr val="FFFFFF"/>
                    </a:solidFill>
                  </a:rPr>
                  <a:t> в дочерних обществах</a:t>
                </a:r>
              </a:p>
            </p:txBody>
          </p:sp>
          <p:sp>
            <p:nvSpPr>
              <p:cNvPr id="38" name="Прямоугольник 37"/>
              <p:cNvSpPr/>
              <p:nvPr/>
            </p:nvSpPr>
            <p:spPr bwMode="auto">
              <a:xfrm>
                <a:off x="129208" y="5784574"/>
                <a:ext cx="2594113" cy="994007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ru-RU" sz="1000" dirty="0">
                    <a:solidFill>
                      <a:srgbClr val="000000"/>
                    </a:solidFill>
                  </a:rPr>
                  <a:t>- создание унифицированных проектных решений СЗИ;</a:t>
                </a:r>
              </a:p>
              <a:p>
                <a:pPr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ru-RU" sz="1000" dirty="0">
                    <a:solidFill>
                      <a:srgbClr val="000000"/>
                    </a:solidFill>
                  </a:rPr>
                  <a:t>- создание </a:t>
                </a:r>
                <a:r>
                  <a:rPr lang="ru-RU" sz="1000" dirty="0" err="1">
                    <a:solidFill>
                      <a:srgbClr val="000000"/>
                    </a:solidFill>
                  </a:rPr>
                  <a:t>СЗИ</a:t>
                </a:r>
                <a:r>
                  <a:rPr lang="ru-RU" sz="1000" dirty="0">
                    <a:solidFill>
                      <a:srgbClr val="000000"/>
                    </a:solidFill>
                  </a:rPr>
                  <a:t> </a:t>
                </a:r>
                <a:r>
                  <a:rPr lang="ru-RU" sz="1000" dirty="0" smtClean="0">
                    <a:solidFill>
                      <a:srgbClr val="000000"/>
                    </a:solidFill>
                  </a:rPr>
                  <a:t>ИТ-инфраструктур;</a:t>
                </a:r>
                <a:endParaRPr lang="ru-RU" sz="1000" dirty="0">
                  <a:solidFill>
                    <a:srgbClr val="000000"/>
                  </a:solidFill>
                </a:endParaRPr>
              </a:p>
              <a:p>
                <a:pPr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ru-RU" sz="1000" dirty="0">
                    <a:solidFill>
                      <a:srgbClr val="000000"/>
                    </a:solidFill>
                  </a:rPr>
                  <a:t>- создание СЗИ прикладных (вертикально-интегрированных) систем.</a:t>
                </a:r>
              </a:p>
            </p:txBody>
          </p:sp>
          <p:sp>
            <p:nvSpPr>
              <p:cNvPr id="39" name="Прямоугольник 38"/>
              <p:cNvSpPr/>
              <p:nvPr/>
            </p:nvSpPr>
            <p:spPr bwMode="auto">
              <a:xfrm>
                <a:off x="2941984" y="5783543"/>
                <a:ext cx="2981738" cy="99494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ru-RU" sz="1000" dirty="0">
                    <a:solidFill>
                      <a:srgbClr val="000000"/>
                    </a:solidFill>
                  </a:rPr>
                  <a:t>- создание систем централизованного управления СЗИ;</a:t>
                </a:r>
              </a:p>
              <a:p>
                <a:pPr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ru-RU" sz="1000" dirty="0">
                    <a:solidFill>
                      <a:srgbClr val="000000"/>
                    </a:solidFill>
                  </a:rPr>
                  <a:t>- поддержание в актуальном состоянии внедренных систем защиты;</a:t>
                </a:r>
              </a:p>
              <a:p>
                <a:pPr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ru-RU" sz="1000" dirty="0">
                    <a:solidFill>
                      <a:srgbClr val="000000"/>
                    </a:solidFill>
                  </a:rPr>
                  <a:t>- внедрение КСЗИ на новых площадках </a:t>
                </a:r>
              </a:p>
            </p:txBody>
          </p:sp>
          <p:sp>
            <p:nvSpPr>
              <p:cNvPr id="40" name="Прямоугольник 39"/>
              <p:cNvSpPr/>
              <p:nvPr/>
            </p:nvSpPr>
            <p:spPr bwMode="auto">
              <a:xfrm>
                <a:off x="6152322" y="5803421"/>
                <a:ext cx="2812773" cy="99494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ru-RU" sz="1000" dirty="0">
                    <a:solidFill>
                      <a:srgbClr val="000000"/>
                    </a:solidFill>
                  </a:rPr>
                  <a:t>- поддержание в актуальном состоянии внедренных систем защиты;</a:t>
                </a:r>
              </a:p>
              <a:p>
                <a:pPr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ru-RU" sz="1000" dirty="0">
                    <a:solidFill>
                      <a:srgbClr val="000000"/>
                    </a:solidFill>
                  </a:rPr>
                  <a:t>- внедрение КСЗИ на новых </a:t>
                </a:r>
                <a:r>
                  <a:rPr lang="ru-RU" sz="1000" dirty="0" smtClean="0">
                    <a:solidFill>
                      <a:srgbClr val="000000"/>
                    </a:solidFill>
                  </a:rPr>
                  <a:t>площадках.</a:t>
                </a:r>
                <a:endParaRPr lang="ru-RU" sz="1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" name="Группа 27"/>
            <p:cNvGrpSpPr/>
            <p:nvPr/>
          </p:nvGrpSpPr>
          <p:grpSpPr>
            <a:xfrm>
              <a:off x="1331843" y="3717234"/>
              <a:ext cx="7752521" cy="1570478"/>
              <a:chOff x="1331843" y="3717234"/>
              <a:chExt cx="7752521" cy="1570478"/>
            </a:xfrm>
          </p:grpSpPr>
          <p:sp>
            <p:nvSpPr>
              <p:cNvPr id="33" name="AutoShape 3"/>
              <p:cNvSpPr>
                <a:spLocks noChangeArrowheads="1"/>
              </p:cNvSpPr>
              <p:nvPr/>
            </p:nvSpPr>
            <p:spPr bwMode="auto">
              <a:xfrm>
                <a:off x="1331843" y="3717234"/>
                <a:ext cx="7752521" cy="1027989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/>
              <a:lstStyle/>
              <a:p>
                <a:pPr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en-US" sz="1400" b="1" i="1" dirty="0">
                    <a:solidFill>
                      <a:srgbClr val="FFFFFF"/>
                    </a:solidFill>
                  </a:rPr>
                  <a:t>II</a:t>
                </a:r>
                <a:r>
                  <a:rPr lang="ru-RU" sz="1400" b="1" i="1" dirty="0">
                    <a:solidFill>
                      <a:srgbClr val="FFFFFF"/>
                    </a:solidFill>
                  </a:rPr>
                  <a:t>. ЭТАП - Создание </a:t>
                </a:r>
                <a:r>
                  <a:rPr lang="ru-RU" sz="1400" b="1" i="1" smtClean="0">
                    <a:solidFill>
                      <a:srgbClr val="FFFFFF"/>
                    </a:solidFill>
                  </a:rPr>
                  <a:t>элементов системы </a:t>
                </a:r>
                <a:r>
                  <a:rPr lang="ru-RU" sz="1400" b="1" i="1" dirty="0">
                    <a:solidFill>
                      <a:srgbClr val="FFFFFF"/>
                    </a:solidFill>
                  </a:rPr>
                  <a:t>управления </a:t>
                </a:r>
              </a:p>
              <a:p>
                <a:pPr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ru-RU" sz="1400" b="1" i="1" dirty="0">
                    <a:solidFill>
                      <a:srgbClr val="FFFFFF"/>
                    </a:solidFill>
                  </a:rPr>
                  <a:t>информационной безопасностью</a:t>
                </a:r>
              </a:p>
            </p:txBody>
          </p:sp>
          <p:sp>
            <p:nvSpPr>
              <p:cNvPr id="34" name="Прямоугольник 33"/>
              <p:cNvSpPr/>
              <p:nvPr/>
            </p:nvSpPr>
            <p:spPr bwMode="auto">
              <a:xfrm>
                <a:off x="1431239" y="4283766"/>
                <a:ext cx="1321906" cy="994007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ru-RU" sz="1000" dirty="0">
                    <a:solidFill>
                      <a:srgbClr val="000000"/>
                    </a:solidFill>
                  </a:rPr>
                  <a:t>- изменение </a:t>
                </a:r>
                <a:r>
                  <a:rPr lang="ru-RU" sz="1000" dirty="0" err="1">
                    <a:solidFill>
                      <a:srgbClr val="000000"/>
                    </a:solidFill>
                  </a:rPr>
                  <a:t>оргструктуры</a:t>
                </a:r>
                <a:r>
                  <a:rPr lang="ru-RU" sz="1000" dirty="0">
                    <a:solidFill>
                      <a:srgbClr val="000000"/>
                    </a:solidFill>
                  </a:rPr>
                  <a:t> СКЗ;</a:t>
                </a:r>
              </a:p>
              <a:p>
                <a:pPr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ru-RU" sz="1000" dirty="0">
                    <a:solidFill>
                      <a:srgbClr val="000000"/>
                    </a:solidFill>
                  </a:rPr>
                  <a:t>- формирование  ядра нормативной базы </a:t>
                </a:r>
                <a:r>
                  <a:rPr lang="ru-RU" sz="1000" dirty="0" err="1" smtClean="0">
                    <a:solidFill>
                      <a:srgbClr val="000000"/>
                    </a:solidFill>
                  </a:rPr>
                  <a:t>СОИБ</a:t>
                </a:r>
                <a:r>
                  <a:rPr lang="ru-RU" sz="1000" dirty="0" smtClean="0">
                    <a:solidFill>
                      <a:srgbClr val="000000"/>
                    </a:solidFill>
                  </a:rPr>
                  <a:t>.</a:t>
                </a:r>
                <a:endParaRPr lang="ru-RU" sz="1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Прямоугольник 34"/>
              <p:cNvSpPr/>
              <p:nvPr/>
            </p:nvSpPr>
            <p:spPr bwMode="auto">
              <a:xfrm>
                <a:off x="2892287" y="4293705"/>
                <a:ext cx="3051313" cy="994007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ru-RU" sz="1000" dirty="0">
                    <a:solidFill>
                      <a:srgbClr val="000000"/>
                    </a:solidFill>
                  </a:rPr>
                  <a:t>- совершенствование и развитие нормативной базы СОИБ;</a:t>
                </a:r>
              </a:p>
              <a:p>
                <a:pPr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ru-RU" sz="1000" dirty="0">
                    <a:solidFill>
                      <a:srgbClr val="000000"/>
                    </a:solidFill>
                  </a:rPr>
                  <a:t>- исследование специфики управления </a:t>
                </a:r>
                <a:r>
                  <a:rPr lang="ru-RU" sz="1000" dirty="0" smtClean="0">
                    <a:solidFill>
                      <a:srgbClr val="000000"/>
                    </a:solidFill>
                  </a:rPr>
                  <a:t>ИБ;</a:t>
                </a:r>
                <a:endParaRPr lang="ru-RU" sz="1000" dirty="0">
                  <a:solidFill>
                    <a:srgbClr val="000000"/>
                  </a:solidFill>
                </a:endParaRPr>
              </a:p>
              <a:p>
                <a:pPr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ru-RU" sz="1000" b="1" dirty="0">
                    <a:solidFill>
                      <a:srgbClr val="FF0000"/>
                    </a:solidFill>
                  </a:rPr>
                  <a:t>- создание инструментария управления процессами </a:t>
                </a:r>
                <a:r>
                  <a:rPr lang="ru-RU" sz="1000" b="1" dirty="0" smtClean="0">
                    <a:solidFill>
                      <a:srgbClr val="FF0000"/>
                    </a:solidFill>
                  </a:rPr>
                  <a:t>ИБ</a:t>
                </a:r>
                <a:endParaRPr lang="ru-RU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6" name="Прямоугольник 35"/>
              <p:cNvSpPr/>
              <p:nvPr/>
            </p:nvSpPr>
            <p:spPr bwMode="auto">
              <a:xfrm>
                <a:off x="6102626" y="4293705"/>
                <a:ext cx="2873124" cy="994007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ru-RU" sz="1000" b="1" dirty="0">
                    <a:solidFill>
                      <a:srgbClr val="FF0000"/>
                    </a:solidFill>
                  </a:rPr>
                  <a:t>- совершенствование и развитие нормативной базы </a:t>
                </a:r>
                <a:r>
                  <a:rPr lang="ru-RU" sz="1000" b="1" dirty="0" smtClean="0">
                    <a:solidFill>
                      <a:srgbClr val="FF0000"/>
                    </a:solidFill>
                  </a:rPr>
                  <a:t>СУИБ</a:t>
                </a:r>
                <a:r>
                  <a:rPr lang="ru-RU" sz="1000" b="1" dirty="0">
                    <a:solidFill>
                      <a:srgbClr val="FF0000"/>
                    </a:solidFill>
                  </a:rPr>
                  <a:t>; </a:t>
                </a:r>
              </a:p>
              <a:p>
                <a:pPr defTabSz="914400">
                  <a:lnSpc>
                    <a:spcPct val="100000"/>
                  </a:lnSpc>
                  <a:buClrTx/>
                  <a:buSzTx/>
                  <a:buFontTx/>
                  <a:buChar char="-"/>
                  <a:defRPr/>
                </a:pPr>
                <a:r>
                  <a:rPr lang="ru-RU" sz="1000" b="1" dirty="0" smtClean="0">
                    <a:solidFill>
                      <a:srgbClr val="FF0000"/>
                    </a:solidFill>
                  </a:rPr>
                  <a:t> тиражирование </a:t>
                </a:r>
                <a:r>
                  <a:rPr lang="ru-RU" sz="1000" b="1" dirty="0" err="1">
                    <a:solidFill>
                      <a:srgbClr val="FF0000"/>
                    </a:solidFill>
                  </a:rPr>
                  <a:t>САПУИБ</a:t>
                </a:r>
                <a:r>
                  <a:rPr lang="ru-RU" sz="1000" b="1" dirty="0">
                    <a:solidFill>
                      <a:srgbClr val="FF0000"/>
                    </a:solidFill>
                  </a:rPr>
                  <a:t> </a:t>
                </a:r>
                <a:r>
                  <a:rPr lang="ru-RU" sz="1000" b="1" dirty="0" smtClean="0">
                    <a:solidFill>
                      <a:srgbClr val="FF0000"/>
                    </a:solidFill>
                  </a:rPr>
                  <a:t>в;</a:t>
                </a:r>
                <a:endParaRPr lang="ru-RU" sz="1000" b="1" dirty="0">
                  <a:solidFill>
                    <a:srgbClr val="FF0000"/>
                  </a:solidFill>
                </a:endParaRPr>
              </a:p>
              <a:p>
                <a:pPr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ru-RU" sz="1000" b="1" dirty="0">
                    <a:solidFill>
                      <a:srgbClr val="FF0000"/>
                    </a:solidFill>
                  </a:rPr>
                  <a:t>- поддержание в актуальном состоянии  </a:t>
                </a:r>
                <a:r>
                  <a:rPr lang="ru-RU" sz="1000" b="1" dirty="0" smtClean="0">
                    <a:solidFill>
                      <a:srgbClr val="FF0000"/>
                    </a:solidFill>
                  </a:rPr>
                  <a:t>модулей.</a:t>
                </a:r>
                <a:endParaRPr lang="ru-RU" sz="10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" name="Группа 26"/>
            <p:cNvGrpSpPr/>
            <p:nvPr/>
          </p:nvGrpSpPr>
          <p:grpSpPr>
            <a:xfrm>
              <a:off x="4313583" y="1967956"/>
              <a:ext cx="4770781" cy="1669765"/>
              <a:chOff x="4313583" y="1967956"/>
              <a:chExt cx="4770781" cy="1669765"/>
            </a:xfrm>
          </p:grpSpPr>
          <p:sp>
            <p:nvSpPr>
              <p:cNvPr id="30" name="AutoShape 3"/>
              <p:cNvSpPr>
                <a:spLocks noChangeArrowheads="1"/>
              </p:cNvSpPr>
              <p:nvPr/>
            </p:nvSpPr>
            <p:spPr bwMode="auto">
              <a:xfrm>
                <a:off x="4313583" y="1967956"/>
                <a:ext cx="4770781" cy="1037928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/>
              <a:lstStyle/>
              <a:p>
                <a:pPr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en-US" sz="1400" b="1" i="1" dirty="0">
                    <a:solidFill>
                      <a:srgbClr val="FFFFFF"/>
                    </a:solidFill>
                  </a:rPr>
                  <a:t>III</a:t>
                </a:r>
                <a:r>
                  <a:rPr lang="ru-RU" sz="1400" b="1" i="1" dirty="0">
                    <a:solidFill>
                      <a:srgbClr val="FFFFFF"/>
                    </a:solidFill>
                  </a:rPr>
                  <a:t>. ЭТАП - Разработка и внедрение</a:t>
                </a:r>
              </a:p>
              <a:p>
                <a:pPr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ru-RU" sz="1400" b="1" i="1" dirty="0" smtClean="0">
                    <a:solidFill>
                      <a:srgbClr val="FFFFFF"/>
                    </a:solidFill>
                  </a:rPr>
                  <a:t>корпоративной системы управления </a:t>
                </a:r>
              </a:p>
              <a:p>
                <a:pPr algn="ctr"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ru-RU" sz="1400" b="1" i="1" dirty="0" smtClean="0">
                    <a:solidFill>
                      <a:srgbClr val="FFFFFF"/>
                    </a:solidFill>
                  </a:rPr>
                  <a:t>информационной безопасностью</a:t>
                </a:r>
                <a:endParaRPr lang="ru-RU" sz="1400" b="1" i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Прямоугольник 30"/>
              <p:cNvSpPr/>
              <p:nvPr/>
            </p:nvSpPr>
            <p:spPr bwMode="auto">
              <a:xfrm>
                <a:off x="4403036" y="2773016"/>
                <a:ext cx="1898374" cy="86470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ru-RU" sz="1000" dirty="0">
                    <a:solidFill>
                      <a:srgbClr val="000000"/>
                    </a:solidFill>
                  </a:rPr>
                  <a:t>- создание и сопровождение автоматизированных </a:t>
                </a:r>
                <a:r>
                  <a:rPr lang="ru-RU" sz="1000" dirty="0" smtClean="0">
                    <a:solidFill>
                      <a:srgbClr val="000000"/>
                    </a:solidFill>
                  </a:rPr>
                  <a:t>систем</a:t>
                </a:r>
                <a:endParaRPr lang="ru-RU" sz="1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Прямоугольник 31"/>
              <p:cNvSpPr/>
              <p:nvPr/>
            </p:nvSpPr>
            <p:spPr bwMode="auto">
              <a:xfrm>
                <a:off x="6372225" y="2773016"/>
                <a:ext cx="2544417" cy="86470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914400">
                  <a:lnSpc>
                    <a:spcPct val="100000"/>
                  </a:lnSpc>
                  <a:buClrTx/>
                  <a:buSzTx/>
                  <a:buFontTx/>
                  <a:buNone/>
                  <a:defRPr/>
                </a:pPr>
                <a:r>
                  <a:rPr lang="ru-RU" sz="1000" dirty="0">
                    <a:solidFill>
                      <a:srgbClr val="FF0000"/>
                    </a:solidFill>
                  </a:rPr>
                  <a:t>- </a:t>
                </a:r>
                <a:r>
                  <a:rPr lang="ru-RU" sz="1000" dirty="0" smtClean="0">
                    <a:solidFill>
                      <a:srgbClr val="FF0000"/>
                    </a:solidFill>
                  </a:rPr>
                  <a:t>создание </a:t>
                </a:r>
                <a:r>
                  <a:rPr lang="ru-RU" sz="1000" b="1" dirty="0" smtClean="0">
                    <a:solidFill>
                      <a:srgbClr val="FF0000"/>
                    </a:solidFill>
                  </a:rPr>
                  <a:t>Корпоративной системы  управления информационной  </a:t>
                </a:r>
                <a:r>
                  <a:rPr lang="ru-RU" sz="1000" b="1" dirty="0" smtClean="0">
                    <a:solidFill>
                      <a:srgbClr val="FF0000"/>
                    </a:solidFill>
                  </a:rPr>
                  <a:t>безопаснос</a:t>
                </a:r>
                <a:r>
                  <a:rPr lang="ru-RU" sz="1000" b="1" dirty="0" smtClean="0">
                    <a:solidFill>
                      <a:srgbClr val="FF0000"/>
                    </a:solidFill>
                  </a:rPr>
                  <a:t>тью</a:t>
                </a:r>
                <a:endParaRPr lang="ru-RU" sz="10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2" name="Заголовок 1"/>
          <p:cNvSpPr txBox="1">
            <a:spLocks/>
          </p:cNvSpPr>
          <p:nvPr/>
        </p:nvSpPr>
        <p:spPr bwMode="auto">
          <a:xfrm>
            <a:off x="179388" y="737676"/>
            <a:ext cx="619283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Тенденции развития организации по созданию СОИБ</a:t>
            </a:r>
          </a:p>
        </p:txBody>
      </p:sp>
      <p:cxnSp>
        <p:nvCxnSpPr>
          <p:cNvPr id="17" name="Прямая со стрелкой 16"/>
          <p:cNvCxnSpPr/>
          <p:nvPr/>
        </p:nvCxnSpPr>
        <p:spPr bwMode="auto">
          <a:xfrm flipV="1">
            <a:off x="1039906" y="1281953"/>
            <a:ext cx="5898776" cy="3388659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3399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4832" y="1416792"/>
            <a:ext cx="8910918" cy="4600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278624" y="2267712"/>
            <a:ext cx="987552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200" b="1" dirty="0" smtClean="0">
                <a:latin typeface="+mn-lt"/>
              </a:rPr>
              <a:t>СУИБ</a:t>
            </a:r>
          </a:p>
          <a:p>
            <a:pPr algn="ctr"/>
            <a:r>
              <a:rPr lang="ru-RU" sz="2200" b="1" dirty="0" smtClean="0">
                <a:latin typeface="+mn-lt"/>
              </a:rPr>
              <a:t>+</a:t>
            </a:r>
            <a:endParaRPr lang="ru-RU" sz="2200" b="1" dirty="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 rot="19796849">
            <a:off x="1129144" y="2569586"/>
            <a:ext cx="555080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Ценность активов + Зрелость организации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0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79388" y="620713"/>
            <a:ext cx="6773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Процесс документационного обеспечения.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Пример экранной формы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 t="19118"/>
          <a:stretch>
            <a:fillRect/>
          </a:stretch>
        </p:blipFill>
        <p:spPr bwMode="auto">
          <a:xfrm>
            <a:off x="832101" y="1472224"/>
            <a:ext cx="7307852" cy="5251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179388" y="115888"/>
            <a:ext cx="8640762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defRPr/>
            </a:pPr>
            <a:r>
              <a:rPr lang="ru-RU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Доклад: САПУИБ</a:t>
            </a:r>
            <a:endParaRPr lang="ru-RU" sz="2800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79388" y="620713"/>
            <a:ext cx="72433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Стандарты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 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и политики. Примеры экранных форм</a:t>
            </a: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89" y="1438275"/>
            <a:ext cx="8951386" cy="5294313"/>
          </a:xfrm>
          <a:prstGeom prst="rect">
            <a:avLst/>
          </a:prstGeom>
          <a:ln w="28575">
            <a:solidFill>
              <a:srgbClr val="3399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CE5F9F2-DF1B-4CA2-90DA-7285542BF608}" type="slidenum">
              <a:rPr lang="en-GB" smtClean="0"/>
              <a:pPr/>
              <a:t>32</a:t>
            </a:fld>
            <a:endParaRPr lang="en-GB" smtClean="0"/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55937" y="1336200"/>
            <a:ext cx="8980487" cy="5474784"/>
          </a:xfrm>
          <a:prstGeom prst="roundRect">
            <a:avLst>
              <a:gd name="adj" fmla="val 4767"/>
            </a:avLst>
          </a:prstGeom>
          <a:gradFill rotWithShape="1">
            <a:gsLst>
              <a:gs pos="0">
                <a:srgbClr val="0099FF"/>
              </a:gs>
              <a:gs pos="50000">
                <a:srgbClr val="CCECFF"/>
              </a:gs>
              <a:gs pos="100000">
                <a:srgbClr val="0099FF"/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ru-RU" sz="1200" dirty="0" smtClean="0">
                <a:solidFill>
                  <a:schemeClr val="tx1"/>
                </a:solidFill>
              </a:rPr>
              <a:t>Формирование справочника технических средств, содержащего описание ТС и информацию, необходимую для определения критичности ТС.</a:t>
            </a:r>
            <a:endParaRPr lang="en-US" sz="12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ru-RU" sz="12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200" dirty="0" smtClean="0">
                <a:solidFill>
                  <a:schemeClr val="tx1"/>
                </a:solidFill>
              </a:rPr>
              <a:t>Формирование справочника программного обеспечения, содержащего описание ПО и информацию, необходимую для определения критичности ПО.</a:t>
            </a:r>
            <a:endParaRPr lang="en-US" sz="12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ru-RU" sz="12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200" dirty="0" smtClean="0">
                <a:solidFill>
                  <a:schemeClr val="tx1"/>
                </a:solidFill>
              </a:rPr>
              <a:t>Формирование справочника информационных активов, содержащего описание ИА, сведения о наличии информации ограниченного доступа и информацию, необходимую для определения критичности ИА.</a:t>
            </a:r>
            <a:endParaRPr lang="en-US" sz="12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ru-RU" sz="12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200" dirty="0" smtClean="0">
                <a:solidFill>
                  <a:schemeClr val="tx1"/>
                </a:solidFill>
              </a:rPr>
              <a:t>Формирование паспортов информационных систем и сервисов (</a:t>
            </a:r>
            <a:r>
              <a:rPr lang="ru-RU" sz="1200" dirty="0" err="1" smtClean="0">
                <a:solidFill>
                  <a:schemeClr val="tx1"/>
                </a:solidFill>
              </a:rPr>
              <a:t>ИСиС</a:t>
            </a:r>
            <a:r>
              <a:rPr lang="ru-RU" sz="1200" dirty="0" smtClean="0">
                <a:solidFill>
                  <a:schemeClr val="tx1"/>
                </a:solidFill>
              </a:rPr>
              <a:t>), с возможностью включения записей справочников ТС, ПО и ИА, входящих в состав </a:t>
            </a:r>
            <a:r>
              <a:rPr lang="ru-RU" sz="1200" dirty="0" err="1" smtClean="0">
                <a:solidFill>
                  <a:schemeClr val="tx1"/>
                </a:solidFill>
              </a:rPr>
              <a:t>ИСиС</a:t>
            </a:r>
            <a:r>
              <a:rPr lang="ru-RU" sz="1200" dirty="0" smtClean="0">
                <a:solidFill>
                  <a:schemeClr val="tx1"/>
                </a:solidFill>
              </a:rPr>
              <a:t>. В паспорте </a:t>
            </a:r>
            <a:r>
              <a:rPr lang="ru-RU" sz="1200" dirty="0" err="1" smtClean="0">
                <a:solidFill>
                  <a:schemeClr val="tx1"/>
                </a:solidFill>
              </a:rPr>
              <a:t>ИСиС</a:t>
            </a:r>
            <a:r>
              <a:rPr lang="ru-RU" sz="1200" dirty="0" smtClean="0">
                <a:solidFill>
                  <a:schemeClr val="tx1"/>
                </a:solidFill>
              </a:rPr>
              <a:t> должна содержаться информация в соответствии с требованиями локальных нормативных актов.</a:t>
            </a:r>
            <a:endParaRPr lang="en-US" sz="12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ru-RU" sz="12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200" dirty="0" smtClean="0">
                <a:solidFill>
                  <a:schemeClr val="tx1"/>
                </a:solidFill>
              </a:rPr>
              <a:t>Определение критичности </a:t>
            </a:r>
            <a:r>
              <a:rPr lang="ru-RU" sz="1200" dirty="0" err="1" smtClean="0">
                <a:solidFill>
                  <a:schemeClr val="tx1"/>
                </a:solidFill>
              </a:rPr>
              <a:t>ИСиС</a:t>
            </a:r>
            <a:r>
              <a:rPr lang="ru-RU" sz="1200" dirty="0" smtClean="0">
                <a:solidFill>
                  <a:schemeClr val="tx1"/>
                </a:solidFill>
              </a:rPr>
              <a:t> (предусмотреть минимум три градации критичности) в зависимости от: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ru-RU" sz="1200" dirty="0" smtClean="0">
                <a:solidFill>
                  <a:schemeClr val="tx1"/>
                </a:solidFill>
              </a:rPr>
              <a:t>определения критичности информационного актива на основании данных опросных листов;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ru-RU" sz="1200" dirty="0" smtClean="0">
                <a:solidFill>
                  <a:schemeClr val="tx1"/>
                </a:solidFill>
              </a:rPr>
              <a:t>определения критичности ТС и ПО, входящих в состав паспорта </a:t>
            </a:r>
            <a:r>
              <a:rPr lang="ru-RU" sz="1200" dirty="0" err="1" smtClean="0">
                <a:solidFill>
                  <a:schemeClr val="tx1"/>
                </a:solidFill>
              </a:rPr>
              <a:t>ИСиС</a:t>
            </a:r>
            <a:r>
              <a:rPr lang="ru-RU" sz="1200" dirty="0" smtClean="0">
                <a:solidFill>
                  <a:schemeClr val="tx1"/>
                </a:solidFill>
              </a:rPr>
              <a:t>, с учетом стоимости ТС, времени восстановления работоспособности ТС и ПО, вхождений ТС и ПО в другие </a:t>
            </a:r>
            <a:r>
              <a:rPr lang="ru-RU" sz="1200" dirty="0" err="1" smtClean="0">
                <a:solidFill>
                  <a:schemeClr val="tx1"/>
                </a:solidFill>
              </a:rPr>
              <a:t>ИСиС</a:t>
            </a:r>
            <a:r>
              <a:rPr lang="ru-RU" sz="1200" dirty="0" smtClean="0">
                <a:solidFill>
                  <a:schemeClr val="tx1"/>
                </a:solidFill>
              </a:rPr>
              <a:t>, критичности ИА, обработка которых ведется с помощью оцениваемых ПО и ТС.</a:t>
            </a:r>
            <a:endParaRPr lang="en-US" sz="1200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ru-RU" sz="12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200" dirty="0" smtClean="0">
                <a:solidFill>
                  <a:schemeClr val="tx1"/>
                </a:solidFill>
              </a:rPr>
              <a:t>Оповещение о необходимости актуализировать показатели критичности ТС и ПО.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1200" dirty="0" smtClean="0">
                <a:solidFill>
                  <a:schemeClr val="tx1"/>
                </a:solidFill>
              </a:rPr>
              <a:t>Формирование реестра информационных ресурсов.</a:t>
            </a:r>
            <a:endParaRPr lang="en-US" sz="12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ru-RU" sz="12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200" dirty="0" smtClean="0">
                <a:solidFill>
                  <a:schemeClr val="tx1"/>
                </a:solidFill>
              </a:rPr>
              <a:t>Утверждение реестра информационных систем и сервисов.</a:t>
            </a:r>
            <a:endParaRPr lang="en-US" sz="12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ru-RU" sz="12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200" dirty="0" smtClean="0">
                <a:solidFill>
                  <a:schemeClr val="tx1"/>
                </a:solidFill>
              </a:rPr>
              <a:t>Хранение архивных версий реестра </a:t>
            </a:r>
            <a:r>
              <a:rPr lang="ru-RU" sz="1200" dirty="0" err="1" smtClean="0">
                <a:solidFill>
                  <a:schemeClr val="tx1"/>
                </a:solidFill>
              </a:rPr>
              <a:t>ИСиС</a:t>
            </a:r>
            <a:r>
              <a:rPr lang="ru-RU" sz="1200" dirty="0" smtClean="0">
                <a:solidFill>
                  <a:schemeClr val="tx1"/>
                </a:solidFill>
              </a:rPr>
              <a:t>.</a:t>
            </a:r>
            <a:endParaRPr lang="en-US" sz="12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ru-RU" sz="12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200" dirty="0" smtClean="0">
                <a:solidFill>
                  <a:schemeClr val="tx1"/>
                </a:solidFill>
              </a:rPr>
              <a:t>Вывод информационных панелей в модуль «Индикаторы и уведомления»:</a:t>
            </a:r>
            <a:endParaRPr lang="en-US" sz="1200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ru-RU" sz="1200" dirty="0" smtClean="0">
                <a:solidFill>
                  <a:schemeClr val="tx1"/>
                </a:solidFill>
              </a:rPr>
              <a:t>количество </a:t>
            </a:r>
            <a:r>
              <a:rPr lang="ru-RU" sz="1200" dirty="0" err="1" smtClean="0">
                <a:solidFill>
                  <a:schemeClr val="tx1"/>
                </a:solidFill>
              </a:rPr>
              <a:t>ИСиС</a:t>
            </a:r>
            <a:r>
              <a:rPr lang="ru-RU" sz="1200" dirty="0" smtClean="0">
                <a:solidFill>
                  <a:schemeClr val="tx1"/>
                </a:solidFill>
              </a:rPr>
              <a:t>, в состав которых входят ТС, ПО и ИА с высоким уровнем критичности;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ru-RU" sz="1200" dirty="0" smtClean="0">
                <a:solidFill>
                  <a:schemeClr val="tx1"/>
                </a:solidFill>
              </a:rPr>
              <a:t>количество </a:t>
            </a:r>
            <a:r>
              <a:rPr lang="ru-RU" sz="1200" dirty="0" err="1" smtClean="0">
                <a:solidFill>
                  <a:schemeClr val="tx1"/>
                </a:solidFill>
              </a:rPr>
              <a:t>ИСиС</a:t>
            </a:r>
            <a:r>
              <a:rPr lang="ru-RU" sz="1200" dirty="0" smtClean="0">
                <a:solidFill>
                  <a:schemeClr val="tx1"/>
                </a:solidFill>
              </a:rPr>
              <a:t> с наличием информации ограниченного доступа;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ru-RU" sz="1200" dirty="0" smtClean="0">
                <a:solidFill>
                  <a:schemeClr val="tx1"/>
                </a:solidFill>
              </a:rPr>
              <a:t>количество </a:t>
            </a:r>
            <a:r>
              <a:rPr lang="ru-RU" sz="1200" dirty="0" err="1" smtClean="0">
                <a:solidFill>
                  <a:schemeClr val="tx1"/>
                </a:solidFill>
              </a:rPr>
              <a:t>ИСиС</a:t>
            </a:r>
            <a:r>
              <a:rPr lang="ru-RU" sz="1200" dirty="0" smtClean="0">
                <a:solidFill>
                  <a:schemeClr val="tx1"/>
                </a:solidFill>
              </a:rPr>
              <a:t>, отнесенных к установленным уровням по времени восстановления работоспособности;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ru-RU" sz="1200" dirty="0" smtClean="0">
                <a:solidFill>
                  <a:schemeClr val="tx1"/>
                </a:solidFill>
              </a:rPr>
              <a:t>уведомление о необходимости оценить критичность ТС и ПО.</a:t>
            </a:r>
            <a:endParaRPr lang="ru-RU" sz="1200" b="1" dirty="0">
              <a:solidFill>
                <a:schemeClr val="tx1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79387" y="620713"/>
            <a:ext cx="7082649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Функции модуля «Учет и классификация объектов защиты»</a:t>
            </a: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 bwMode="auto">
          <a:xfrm>
            <a:off x="179388" y="115888"/>
            <a:ext cx="7858826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defRPr/>
            </a:pPr>
            <a:r>
              <a:rPr lang="ru-RU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Доклад: САПУИБ</a:t>
            </a:r>
            <a:endParaRPr lang="ru-RU" sz="2800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79388" y="620713"/>
            <a:ext cx="72433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Мониторинг состояния критичности объектов защиты. Примеры экранных форм</a:t>
            </a: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98203" y="1523999"/>
            <a:ext cx="8207914" cy="5048964"/>
          </a:xfrm>
          <a:prstGeom prst="rect">
            <a:avLst/>
          </a:prstGeom>
          <a:ln w="28575">
            <a:solidFill>
              <a:srgbClr val="3399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179387" y="620713"/>
            <a:ext cx="73167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Процесс учета и классификации объектов защиты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. 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Пример экранной формы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352425" y="1374535"/>
            <a:ext cx="8562975" cy="5342524"/>
          </a:xfrm>
          <a:prstGeom prst="rect">
            <a:avLst/>
          </a:prstGeom>
          <a:ln w="28575">
            <a:solidFill>
              <a:srgbClr val="3399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CE5F9F2-DF1B-4CA2-90DA-7285542BF608}" type="slidenum">
              <a:rPr lang="en-GB" smtClean="0"/>
              <a:pPr/>
              <a:t>35</a:t>
            </a:fld>
            <a:endParaRPr lang="en-GB" smtClean="0"/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489828" y="1615441"/>
            <a:ext cx="8267793" cy="4307840"/>
          </a:xfrm>
          <a:prstGeom prst="roundRect">
            <a:avLst>
              <a:gd name="adj" fmla="val 4767"/>
            </a:avLst>
          </a:prstGeom>
          <a:gradFill rotWithShape="1">
            <a:gsLst>
              <a:gs pos="0">
                <a:srgbClr val="0099FF"/>
              </a:gs>
              <a:gs pos="50000">
                <a:srgbClr val="CCECFF"/>
              </a:gs>
              <a:gs pos="100000">
                <a:srgbClr val="0099FF"/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Формирование справочника угроз ИБ </a:t>
            </a:r>
            <a:r>
              <a:rPr lang="ru-RU" sz="1400" dirty="0" err="1" smtClean="0">
                <a:solidFill>
                  <a:schemeClr val="tx1"/>
                </a:solidFill>
              </a:rPr>
              <a:t>ИСиС</a:t>
            </a:r>
            <a:r>
              <a:rPr lang="ru-RU" sz="1400" dirty="0" smtClean="0">
                <a:solidFill>
                  <a:schemeClr val="tx1"/>
                </a:solidFill>
              </a:rPr>
              <a:t> с возможностью актуализации.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Формирование справочника уязвимостей ИБ </a:t>
            </a:r>
            <a:r>
              <a:rPr lang="ru-RU" sz="1400" dirty="0" err="1" smtClean="0">
                <a:solidFill>
                  <a:schemeClr val="tx1"/>
                </a:solidFill>
              </a:rPr>
              <a:t>ИСиС</a:t>
            </a:r>
            <a:r>
              <a:rPr lang="ru-RU" sz="1400" dirty="0" smtClean="0">
                <a:solidFill>
                  <a:schemeClr val="tx1"/>
                </a:solidFill>
              </a:rPr>
              <a:t> с возможностью актуализации.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Формирование модели угроз для критичных </a:t>
            </a:r>
            <a:r>
              <a:rPr lang="ru-RU" sz="1400" dirty="0" err="1" smtClean="0">
                <a:solidFill>
                  <a:schemeClr val="tx1"/>
                </a:solidFill>
              </a:rPr>
              <a:t>ИСиС</a:t>
            </a:r>
            <a:r>
              <a:rPr lang="ru-RU" sz="1400" dirty="0" smtClean="0">
                <a:solidFill>
                  <a:schemeClr val="tx1"/>
                </a:solidFill>
              </a:rPr>
              <a:t>.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Формирование информационных карт  рисков (ИКР):</a:t>
            </a:r>
          </a:p>
          <a:p>
            <a:pPr marL="800100" lvl="1" indent="-342900">
              <a:spcAft>
                <a:spcPts val="0"/>
              </a:spcAft>
              <a:buFont typeface="Arial" pitchFamily="34" charset="0"/>
              <a:buChar char="•"/>
            </a:pPr>
            <a:r>
              <a:rPr lang="ru-RU" sz="1400" dirty="0" smtClean="0">
                <a:solidFill>
                  <a:schemeClr val="tx1"/>
                </a:solidFill>
              </a:rPr>
              <a:t>установление пороговых значений для атрибутов, влияющих на определение величины рисков для </a:t>
            </a:r>
            <a:r>
              <a:rPr lang="ru-RU" sz="1400" dirty="0" err="1" smtClean="0">
                <a:solidFill>
                  <a:schemeClr val="tx1"/>
                </a:solidFill>
              </a:rPr>
              <a:t>ИСиС</a:t>
            </a:r>
            <a:r>
              <a:rPr lang="ru-RU" sz="1400" dirty="0" smtClean="0">
                <a:solidFill>
                  <a:schemeClr val="tx1"/>
                </a:solidFill>
              </a:rPr>
              <a:t> (предусмотреть минимум три градации);</a:t>
            </a:r>
          </a:p>
          <a:p>
            <a:pPr marL="800100" lvl="1" indent="-342900">
              <a:spcAft>
                <a:spcPts val="0"/>
              </a:spcAft>
              <a:buFont typeface="Arial" pitchFamily="34" charset="0"/>
              <a:buChar char="•"/>
            </a:pPr>
            <a:r>
              <a:rPr lang="ru-RU" sz="1400" dirty="0" smtClean="0">
                <a:solidFill>
                  <a:schemeClr val="tx1"/>
                </a:solidFill>
              </a:rPr>
              <a:t>определение уровня рисков для </a:t>
            </a:r>
            <a:r>
              <a:rPr lang="ru-RU" sz="1400" dirty="0" err="1" smtClean="0">
                <a:solidFill>
                  <a:schemeClr val="tx1"/>
                </a:solidFill>
              </a:rPr>
              <a:t>ИСиС</a:t>
            </a:r>
            <a:r>
              <a:rPr lang="ru-RU" sz="1400" dirty="0" smtClean="0">
                <a:solidFill>
                  <a:schemeClr val="tx1"/>
                </a:solidFill>
              </a:rPr>
              <a:t>.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800100" lvl="1" indent="-342900">
              <a:spcAft>
                <a:spcPts val="0"/>
              </a:spcAft>
              <a:buFont typeface="Arial" pitchFamily="34" charset="0"/>
              <a:buChar char="•"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Определение способов обработки рисков.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Формирование перечня защитных мер.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Оценка остаточных рисков.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Вывод информационных панелей в модуль «Индикаторы и уведомления»:</a:t>
            </a:r>
          </a:p>
          <a:p>
            <a:pPr marL="800100" lvl="1" indent="-342900">
              <a:spcAft>
                <a:spcPts val="0"/>
              </a:spcAft>
              <a:buFont typeface="Arial" pitchFamily="34" charset="0"/>
              <a:buChar char="•"/>
            </a:pPr>
            <a:r>
              <a:rPr lang="ru-RU" sz="1400" dirty="0" smtClean="0">
                <a:solidFill>
                  <a:schemeClr val="tx1"/>
                </a:solidFill>
              </a:rPr>
              <a:t>количество рисков для </a:t>
            </a:r>
            <a:r>
              <a:rPr lang="ru-RU" sz="1400" dirty="0" err="1" smtClean="0">
                <a:solidFill>
                  <a:schemeClr val="tx1"/>
                </a:solidFill>
              </a:rPr>
              <a:t>ИСиС</a:t>
            </a:r>
            <a:r>
              <a:rPr lang="ru-RU" sz="1400" dirty="0" smtClean="0">
                <a:solidFill>
                  <a:schemeClr val="tx1"/>
                </a:solidFill>
              </a:rPr>
              <a:t> с разными уровнями;</a:t>
            </a:r>
          </a:p>
          <a:p>
            <a:pPr marL="800100" lvl="1" indent="-342900">
              <a:spcAft>
                <a:spcPts val="0"/>
              </a:spcAft>
              <a:buFont typeface="Arial" pitchFamily="34" charset="0"/>
              <a:buChar char="•"/>
            </a:pPr>
            <a:r>
              <a:rPr lang="ru-RU" sz="1400" dirty="0" smtClean="0">
                <a:solidFill>
                  <a:schemeClr val="tx1"/>
                </a:solidFill>
              </a:rPr>
              <a:t>уведомление о необходимости переоценки рисков.</a:t>
            </a:r>
            <a:endParaRPr lang="ru-RU" sz="1400" b="1" dirty="0">
              <a:solidFill>
                <a:schemeClr val="tx1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79387" y="620713"/>
            <a:ext cx="7082649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Функции модуля «Управление рисками ИБ»</a:t>
            </a: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79388" y="620713"/>
            <a:ext cx="72433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Мониторинг состояния процессов управления ИБ. Примеры экранных форм</a:t>
            </a: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6484" y="1362075"/>
            <a:ext cx="8718427" cy="5372100"/>
          </a:xfrm>
          <a:prstGeom prst="rect">
            <a:avLst/>
          </a:prstGeom>
          <a:ln w="28575">
            <a:solidFill>
              <a:srgbClr val="3399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CE5F9F2-DF1B-4CA2-90DA-7285542BF608}" type="slidenum">
              <a:rPr lang="en-GB" smtClean="0"/>
              <a:pPr/>
              <a:t>37</a:t>
            </a:fld>
            <a:endParaRPr lang="en-GB" smtClean="0"/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419007" y="1438835"/>
            <a:ext cx="8267793" cy="4545405"/>
          </a:xfrm>
          <a:prstGeom prst="roundRect">
            <a:avLst>
              <a:gd name="adj" fmla="val 4767"/>
            </a:avLst>
          </a:prstGeom>
          <a:gradFill rotWithShape="1">
            <a:gsLst>
              <a:gs pos="0">
                <a:srgbClr val="0099FF"/>
              </a:gs>
              <a:gs pos="50000">
                <a:srgbClr val="CCECFF"/>
              </a:gs>
              <a:gs pos="100000">
                <a:srgbClr val="0099FF"/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marL="342900" lvl="0" indent="-3429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Ввод и хранение информационных карточек работников (ИКР) Общества вручную или с использованием механизма импорта.  ИКР должны содержать сведения о договорах конфиденциальности, заключенных с ними (дата заключения, дата окончания действия).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Информирование и тестирование персонала по вопросам обеспечения ИБ.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Хранение результатов тестирования персонала на знание требований ИБ.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Ввод и хранение информационных карточек третьих сторон (ИКТС):</a:t>
            </a:r>
          </a:p>
          <a:p>
            <a:pPr marL="800100" lvl="1" indent="-342900">
              <a:lnSpc>
                <a:spcPct val="100000"/>
              </a:lnSpc>
              <a:spcAft>
                <a:spcPts val="0"/>
              </a:spcAft>
              <a:buFont typeface="Arial" pitchFamily="34" charset="0"/>
              <a:buChar char="•"/>
            </a:pPr>
            <a:r>
              <a:rPr lang="ru-RU" sz="1400" dirty="0" smtClean="0">
                <a:solidFill>
                  <a:schemeClr val="tx1"/>
                </a:solidFill>
              </a:rPr>
              <a:t>контрагентов, в том числе содержащих сведения о соглашениях конфиденциальности, заключенных с ними (дата заключения, дата окончания действия, информация о характере работ);</a:t>
            </a:r>
          </a:p>
          <a:p>
            <a:pPr marL="800100" lvl="1" indent="-342900">
              <a:lnSpc>
                <a:spcPct val="100000"/>
              </a:lnSpc>
              <a:spcAft>
                <a:spcPts val="0"/>
              </a:spcAft>
              <a:buFont typeface="Arial" pitchFamily="34" charset="0"/>
              <a:buChar char="•"/>
            </a:pPr>
            <a:r>
              <a:rPr lang="ru-RU" sz="1400" dirty="0" smtClean="0">
                <a:solidFill>
                  <a:schemeClr val="tx1"/>
                </a:solidFill>
              </a:rPr>
              <a:t>государственных органов, с которыми осуществляется взаимодействие Общества;</a:t>
            </a:r>
          </a:p>
          <a:p>
            <a:pPr marL="800100" lvl="1" indent="-342900">
              <a:lnSpc>
                <a:spcPct val="100000"/>
              </a:lnSpc>
              <a:spcAft>
                <a:spcPts val="0"/>
              </a:spcAft>
              <a:buFont typeface="Arial" pitchFamily="34" charset="0"/>
              <a:buChar char="•"/>
            </a:pPr>
            <a:r>
              <a:rPr lang="ru-RU" sz="1400" dirty="0" smtClean="0">
                <a:solidFill>
                  <a:schemeClr val="tx1"/>
                </a:solidFill>
              </a:rPr>
              <a:t>ассоциаций и профессиональных групп в области ИБ, с которыми осуществляется взаимодействие Общества.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00000"/>
              </a:lnSpc>
              <a:spcAft>
                <a:spcPts val="0"/>
              </a:spcAft>
              <a:buFont typeface="Arial" pitchFamily="34" charset="0"/>
              <a:buChar char="•"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Вывод информационных панелей в модуль «Индикаторы и уведомления»:</a:t>
            </a:r>
          </a:p>
          <a:p>
            <a:pPr marL="800100" lvl="1" indent="-342900">
              <a:lnSpc>
                <a:spcPct val="100000"/>
              </a:lnSpc>
              <a:spcAft>
                <a:spcPts val="0"/>
              </a:spcAft>
              <a:buFont typeface="Arial" pitchFamily="34" charset="0"/>
              <a:buChar char="•"/>
            </a:pPr>
            <a:r>
              <a:rPr lang="ru-RU" sz="1400" dirty="0" smtClean="0">
                <a:solidFill>
                  <a:schemeClr val="tx1"/>
                </a:solidFill>
              </a:rPr>
              <a:t>результаты тестирования персонала;</a:t>
            </a:r>
          </a:p>
          <a:p>
            <a:pPr marL="800100" lvl="1" indent="-342900">
              <a:lnSpc>
                <a:spcPct val="100000"/>
              </a:lnSpc>
              <a:spcAft>
                <a:spcPts val="0"/>
              </a:spcAft>
              <a:buFont typeface="Arial" pitchFamily="34" charset="0"/>
              <a:buChar char="•"/>
            </a:pPr>
            <a:r>
              <a:rPr lang="ru-RU" sz="1400" dirty="0" smtClean="0">
                <a:solidFill>
                  <a:schemeClr val="tx1"/>
                </a:solidFill>
              </a:rPr>
              <a:t>уведомление об окончании срока действия соглашения (договора) о конфиденциальности.</a:t>
            </a:r>
          </a:p>
          <a:p>
            <a:pPr>
              <a:lnSpc>
                <a:spcPct val="100000"/>
              </a:lnSpc>
            </a:pP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79387" y="620713"/>
            <a:ext cx="7082649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Функции модуля «Работа с персоналом и третьими сторонами по вопросам ИБ»</a:t>
            </a: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CE5F9F2-DF1B-4CA2-90DA-7285542BF608}" type="slidenum">
              <a:rPr lang="en-GB" smtClean="0"/>
              <a:pPr/>
              <a:t>38</a:t>
            </a:fld>
            <a:endParaRPr lang="en-GB" smtClean="0"/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459348" y="1586753"/>
            <a:ext cx="8267793" cy="4276165"/>
          </a:xfrm>
          <a:prstGeom prst="roundRect">
            <a:avLst>
              <a:gd name="adj" fmla="val 4767"/>
            </a:avLst>
          </a:prstGeom>
          <a:gradFill rotWithShape="1">
            <a:gsLst>
              <a:gs pos="0">
                <a:srgbClr val="0099FF"/>
              </a:gs>
              <a:gs pos="50000">
                <a:srgbClr val="CCECFF"/>
              </a:gs>
              <a:gs pos="100000">
                <a:srgbClr val="0099FF"/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ru-RU" sz="1600" dirty="0" smtClean="0">
                <a:solidFill>
                  <a:schemeClr val="tx1"/>
                </a:solidFill>
              </a:rPr>
              <a:t>Создание информационных карт по инцидентам ИБ (ИКИ) вручную и использованием механизма импорта.</a:t>
            </a:r>
          </a:p>
          <a:p>
            <a:pPr marL="342900" lvl="0" indent="-342900">
              <a:buFont typeface="+mj-lt"/>
              <a:buAutoNum type="arabicPeriod"/>
            </a:pPr>
            <a:endParaRPr lang="ru-RU" sz="16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600" dirty="0" smtClean="0">
                <a:solidFill>
                  <a:schemeClr val="tx1"/>
                </a:solidFill>
              </a:rPr>
              <a:t>Обработка данных об инцидентах ИБ посредством ввода значений в поля ИКИ.</a:t>
            </a:r>
          </a:p>
          <a:p>
            <a:pPr marL="342900" lvl="0" indent="-342900">
              <a:buFont typeface="+mj-lt"/>
              <a:buAutoNum type="arabicPeriod"/>
            </a:pPr>
            <a:endParaRPr lang="ru-RU" sz="16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600" dirty="0" smtClean="0">
                <a:solidFill>
                  <a:schemeClr val="tx1"/>
                </a:solidFill>
              </a:rPr>
              <a:t>Учет привлекаемых должностных лиц, проводимых мероприятий и результатов их выполнения, а также принятых решений в процессе обработки инцидентов ИБ.</a:t>
            </a:r>
          </a:p>
          <a:p>
            <a:pPr marL="342900" lvl="0" indent="-342900">
              <a:buFont typeface="+mj-lt"/>
              <a:buAutoNum type="arabicPeriod"/>
            </a:pPr>
            <a:endParaRPr lang="ru-RU" sz="16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600" dirty="0" smtClean="0">
                <a:solidFill>
                  <a:schemeClr val="tx1"/>
                </a:solidFill>
              </a:rPr>
              <a:t>Возможность уведомления заинтересованных лиц об инциденте ИБ.</a:t>
            </a:r>
          </a:p>
          <a:p>
            <a:pPr marL="342900" lvl="0" indent="-342900">
              <a:buFont typeface="+mj-lt"/>
              <a:buAutoNum type="arabicPeriod"/>
            </a:pPr>
            <a:endParaRPr lang="ru-RU" sz="16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600" dirty="0" smtClean="0">
                <a:solidFill>
                  <a:schemeClr val="tx1"/>
                </a:solidFill>
              </a:rPr>
              <a:t>Формирование отчетов по результатам расследований инцидентов ИБ.</a:t>
            </a:r>
          </a:p>
          <a:p>
            <a:pPr marL="342900" lvl="0" indent="-342900">
              <a:buFont typeface="+mj-lt"/>
              <a:buAutoNum type="arabicPeriod"/>
            </a:pPr>
            <a:endParaRPr lang="ru-RU" sz="16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600" dirty="0" smtClean="0">
                <a:solidFill>
                  <a:schemeClr val="tx1"/>
                </a:solidFill>
              </a:rPr>
              <a:t>Вывод информационных панелей в модуль «Индикаторы и уведомления»: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</a:rPr>
              <a:t>количество инцидентов ИБ по статусу обработки;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</a:rPr>
              <a:t>количество инцидентов ИБ по типам;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</a:rPr>
              <a:t>уведомление заинтересованных лиц об инциденте ИБ.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79387" y="620713"/>
            <a:ext cx="7082649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Функции модуля «Управление инцидентами ИБ»</a:t>
            </a: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CE5F9F2-DF1B-4CA2-90DA-7285542BF608}" type="slidenum">
              <a:rPr lang="en-GB" smtClean="0"/>
              <a:pPr/>
              <a:t>39</a:t>
            </a:fld>
            <a:endParaRPr lang="en-GB" smtClean="0"/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459348" y="1586753"/>
            <a:ext cx="8267793" cy="4935967"/>
          </a:xfrm>
          <a:prstGeom prst="roundRect">
            <a:avLst>
              <a:gd name="adj" fmla="val 4767"/>
            </a:avLst>
          </a:prstGeom>
          <a:gradFill rotWithShape="1">
            <a:gsLst>
              <a:gs pos="0">
                <a:srgbClr val="0099FF"/>
              </a:gs>
              <a:gs pos="50000">
                <a:srgbClr val="CCECFF"/>
              </a:gs>
              <a:gs pos="100000">
                <a:srgbClr val="0099FF"/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ru-RU" sz="1600" dirty="0" smtClean="0">
                <a:solidFill>
                  <a:schemeClr val="tx1"/>
                </a:solidFill>
              </a:rPr>
              <a:t>Формирование информационных карточек требований ИБ (ИКТ), содержащих опросные листы, позволяющих определить степень их выполнения.</a:t>
            </a:r>
            <a:endParaRPr lang="en-US" sz="16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ru-RU" sz="16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600" dirty="0" smtClean="0">
                <a:solidFill>
                  <a:schemeClr val="tx1"/>
                </a:solidFill>
              </a:rPr>
              <a:t>Формирование иерархической структуры показателей оценки выполнения требований по различным направлениям обеспечения ИБ.</a:t>
            </a:r>
            <a:endParaRPr lang="en-US" sz="16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ru-RU" sz="16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600" dirty="0" smtClean="0">
                <a:solidFill>
                  <a:schemeClr val="tx1"/>
                </a:solidFill>
              </a:rPr>
              <a:t>Формирование коэффициентов значимости показателей (весовые коэффициенты).</a:t>
            </a:r>
            <a:endParaRPr lang="en-US" sz="16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ru-RU" sz="16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600" dirty="0" smtClean="0">
                <a:solidFill>
                  <a:schemeClr val="tx1"/>
                </a:solidFill>
              </a:rPr>
              <a:t>Вычисление значений показателей на основе заполнения опросных листов ИКТ.</a:t>
            </a:r>
            <a:endParaRPr lang="en-US" sz="16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ru-RU" sz="16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600" dirty="0" smtClean="0">
                <a:solidFill>
                  <a:schemeClr val="tx1"/>
                </a:solidFill>
              </a:rPr>
              <a:t>Формирование опросных листов для оценки степени выполнения требований ИБ в филиалах Общества.</a:t>
            </a:r>
            <a:endParaRPr lang="en-US" sz="16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ru-RU" sz="16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600" dirty="0" smtClean="0">
                <a:solidFill>
                  <a:schemeClr val="tx1"/>
                </a:solidFill>
              </a:rPr>
              <a:t>Хранение результатов оценок.</a:t>
            </a:r>
            <a:endParaRPr lang="en-US" sz="16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ru-RU" sz="16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600" dirty="0" smtClean="0">
                <a:solidFill>
                  <a:schemeClr val="tx1"/>
                </a:solidFill>
              </a:rPr>
              <a:t>Вывод информационных панелей в модуль «Индикаторы и уведомления»: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</a:rPr>
              <a:t>индикатор уровня соответствия требованиям ИБ;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</a:rPr>
              <a:t>уведомление о необходимости проведения очередной оценки соответствия.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79387" y="620713"/>
            <a:ext cx="7082649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Функции модуля «Контроля соответствия требованиям ИБ»</a:t>
            </a: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179388" y="115888"/>
            <a:ext cx="7858826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arrow" pitchFamily="34" charset="0"/>
                <a:ea typeface="+mj-ea"/>
                <a:cs typeface="+mj-cs"/>
              </a:rPr>
              <a:t>Автоматизация процессов </a:t>
            </a:r>
            <a:r>
              <a:rPr lang="ru-RU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управления </a:t>
            </a:r>
            <a:r>
              <a:rPr kumimoji="0" lang="ru-RU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arrow" pitchFamily="34" charset="0"/>
                <a:ea typeface="+mj-ea"/>
                <a:cs typeface="+mj-cs"/>
              </a:rPr>
              <a:t>ИБ</a:t>
            </a:r>
            <a:endParaRPr kumimoji="0" lang="ru-RU" sz="280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409" y="2984472"/>
            <a:ext cx="5553075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Группа 18"/>
          <p:cNvGrpSpPr/>
          <p:nvPr/>
        </p:nvGrpSpPr>
        <p:grpSpPr>
          <a:xfrm>
            <a:off x="2347785" y="4404498"/>
            <a:ext cx="3522031" cy="1275544"/>
            <a:chOff x="2750596" y="4382219"/>
            <a:chExt cx="3522031" cy="1275544"/>
          </a:xfrm>
        </p:grpSpPr>
        <p:sp>
          <p:nvSpPr>
            <p:cNvPr id="15" name="Стрелка углом 14"/>
            <p:cNvSpPr/>
            <p:nvPr/>
          </p:nvSpPr>
          <p:spPr bwMode="auto">
            <a:xfrm rot="5400000">
              <a:off x="5392089" y="4225132"/>
              <a:ext cx="723452" cy="1037625"/>
            </a:xfrm>
            <a:prstGeom prst="bentArrow">
              <a:avLst>
                <a:gd name="adj1" fmla="val 20455"/>
                <a:gd name="adj2" fmla="val 19691"/>
                <a:gd name="adj3" fmla="val 26705"/>
                <a:gd name="adj4" fmla="val 40341"/>
              </a:avLst>
            </a:prstGeom>
            <a:solidFill>
              <a:srgbClr val="3399FF"/>
            </a:solidFill>
            <a:ln w="9525" cap="flat" cmpd="sng" algn="ctr">
              <a:solidFill>
                <a:srgbClr val="33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18" name="Стрелка углом 17"/>
            <p:cNvSpPr/>
            <p:nvPr/>
          </p:nvSpPr>
          <p:spPr bwMode="auto">
            <a:xfrm rot="16200000">
              <a:off x="2907683" y="4777224"/>
              <a:ext cx="723452" cy="1037625"/>
            </a:xfrm>
            <a:prstGeom prst="bentArrow">
              <a:avLst>
                <a:gd name="adj1" fmla="val 20455"/>
                <a:gd name="adj2" fmla="val 19691"/>
                <a:gd name="adj3" fmla="val 26705"/>
                <a:gd name="adj4" fmla="val 40341"/>
              </a:avLst>
            </a:prstGeom>
            <a:solidFill>
              <a:srgbClr val="3399FF"/>
            </a:solidFill>
            <a:ln w="9525" cap="flat" cmpd="sng" algn="ctr">
              <a:solidFill>
                <a:srgbClr val="33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</a:endParaRPr>
            </a:p>
          </p:txBody>
        </p:sp>
      </p:grpSp>
      <p:grpSp>
        <p:nvGrpSpPr>
          <p:cNvPr id="4" name="Группа 11"/>
          <p:cNvGrpSpPr/>
          <p:nvPr/>
        </p:nvGrpSpPr>
        <p:grpSpPr>
          <a:xfrm>
            <a:off x="138023" y="2907103"/>
            <a:ext cx="5167224" cy="1991894"/>
            <a:chOff x="138023" y="2907103"/>
            <a:chExt cx="5167224" cy="1991894"/>
          </a:xfrm>
        </p:grpSpPr>
        <p:sp>
          <p:nvSpPr>
            <p:cNvPr id="10" name="Стрелка вниз 9"/>
            <p:cNvSpPr/>
            <p:nvPr/>
          </p:nvSpPr>
          <p:spPr bwMode="auto">
            <a:xfrm>
              <a:off x="517585" y="2907103"/>
              <a:ext cx="560717" cy="1147313"/>
            </a:xfrm>
            <a:prstGeom prst="downArrow">
              <a:avLst/>
            </a:prstGeom>
            <a:solidFill>
              <a:srgbClr val="3399FF"/>
            </a:solidFill>
            <a:ln w="9525" cap="flat" cmpd="sng" algn="ctr">
              <a:solidFill>
                <a:srgbClr val="33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</a:endParaRPr>
            </a:p>
          </p:txBody>
        </p:sp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38023" y="4058907"/>
              <a:ext cx="5167224" cy="840090"/>
            </a:xfrm>
            <a:prstGeom prst="rect">
              <a:avLst/>
            </a:prstGeom>
            <a:ln w="19050">
              <a:solidFill>
                <a:srgbClr val="3399FF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7" name="Заголовок 1"/>
          <p:cNvSpPr txBox="1">
            <a:spLocks/>
          </p:cNvSpPr>
          <p:nvPr/>
        </p:nvSpPr>
        <p:spPr bwMode="auto">
          <a:xfrm>
            <a:off x="592747" y="695870"/>
            <a:ext cx="7858826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Понятие СОИБ и </a:t>
            </a: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СУИБ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 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 bwMode="auto">
          <a:xfrm>
            <a:off x="179388" y="115888"/>
            <a:ext cx="7858826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defRPr/>
            </a:pPr>
            <a:endParaRPr lang="ru-RU" sz="2800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3" y="1127669"/>
            <a:ext cx="893445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2" repeatCount="3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/>
          </p:cNvSpPr>
          <p:nvPr/>
        </p:nvSpPr>
        <p:spPr bwMode="auto">
          <a:xfrm>
            <a:off x="-36512" y="116632"/>
            <a:ext cx="8425060" cy="360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defRPr/>
            </a:pPr>
            <a:r>
              <a:rPr lang="en-US" sz="28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RSA Archer. </a:t>
            </a:r>
            <a:r>
              <a:rPr lang="ru-RU" sz="28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Платформа для построения СУИБ</a:t>
            </a:r>
            <a:endParaRPr lang="ru-RU" sz="2800" kern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 bwMode="auto">
          <a:xfrm>
            <a:off x="-36512" y="692944"/>
            <a:ext cx="6773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Интеграция. Поток «Оценка соответствия требованиями по ИБ» (окончание)</a:t>
            </a: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3" cstate="print"/>
          <a:srcRect t="28333"/>
          <a:stretch>
            <a:fillRect/>
          </a:stretch>
        </p:blipFill>
        <p:spPr bwMode="auto">
          <a:xfrm>
            <a:off x="165100" y="1371600"/>
            <a:ext cx="89789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762" y="1435323"/>
            <a:ext cx="8304593" cy="2327052"/>
          </a:xfrm>
          <a:prstGeom prst="rect">
            <a:avLst/>
          </a:prstGeom>
          <a:ln w="28575">
            <a:solidFill>
              <a:srgbClr val="3399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43138" y="2552700"/>
            <a:ext cx="6632712" cy="4181475"/>
          </a:xfrm>
          <a:prstGeom prst="rect">
            <a:avLst/>
          </a:prstGeom>
          <a:ln w="28575">
            <a:solidFill>
              <a:srgbClr val="3399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Заголовок 1"/>
          <p:cNvSpPr txBox="1">
            <a:spLocks/>
          </p:cNvSpPr>
          <p:nvPr/>
        </p:nvSpPr>
        <p:spPr bwMode="auto">
          <a:xfrm>
            <a:off x="179388" y="620713"/>
            <a:ext cx="72433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Контроль соответствия требованиям ИБ (на примере СТО БР). Примеры экранных форм</a:t>
            </a: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/>
          </p:cNvSpPr>
          <p:nvPr/>
        </p:nvSpPr>
        <p:spPr bwMode="auto">
          <a:xfrm>
            <a:off x="-36512" y="116632"/>
            <a:ext cx="8425060" cy="360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defRPr/>
            </a:pPr>
            <a:r>
              <a:rPr lang="en-US" sz="28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RSA Archer. </a:t>
            </a:r>
            <a:r>
              <a:rPr lang="ru-RU" sz="28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Платформа для построения СУИБ</a:t>
            </a:r>
            <a:endParaRPr lang="ru-RU" sz="2800" kern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 bwMode="auto">
          <a:xfrm>
            <a:off x="-36512" y="692944"/>
            <a:ext cx="6773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Расширение встроенных возможностей инструментов разработки (окончание)</a:t>
            </a: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 l="5901" t="26982" r="2121" b="10145"/>
          <a:stretch>
            <a:fillRect/>
          </a:stretch>
        </p:blipFill>
        <p:spPr bwMode="auto">
          <a:xfrm>
            <a:off x="2051720" y="1501552"/>
            <a:ext cx="4608512" cy="523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/>
          </p:cNvSpPr>
          <p:nvPr/>
        </p:nvSpPr>
        <p:spPr bwMode="auto">
          <a:xfrm>
            <a:off x="-36512" y="116632"/>
            <a:ext cx="8425060" cy="360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defRPr/>
            </a:pPr>
            <a:r>
              <a:rPr lang="en-US" sz="28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RSA Archer. </a:t>
            </a:r>
            <a:r>
              <a:rPr lang="ru-RU" sz="28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Платформа для построения СУИБ</a:t>
            </a:r>
            <a:endParaRPr lang="ru-RU" sz="2800" kern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 bwMode="auto">
          <a:xfrm>
            <a:off x="-36512" y="692944"/>
            <a:ext cx="6773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Оценка зрелости в области ИБ.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Экранная форма</a:t>
            </a: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  <p:pic>
        <p:nvPicPr>
          <p:cNvPr id="10" name="Рисунок 1" descr="image002"/>
          <p:cNvPicPr>
            <a:picLocks noChangeAspect="1" noChangeArrowheads="1"/>
          </p:cNvPicPr>
          <p:nvPr/>
        </p:nvPicPr>
        <p:blipFill>
          <a:blip r:embed="rId2" cstate="print"/>
          <a:srcRect l="1398" t="13571" r="971" b="53220"/>
          <a:stretch>
            <a:fillRect/>
          </a:stretch>
        </p:blipFill>
        <p:spPr bwMode="auto">
          <a:xfrm>
            <a:off x="245921" y="1397000"/>
            <a:ext cx="8780113" cy="1651000"/>
          </a:xfrm>
          <a:prstGeom prst="rect">
            <a:avLst/>
          </a:prstGeom>
          <a:ln w="28575">
            <a:solidFill>
              <a:srgbClr val="3399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5" descr="image003"/>
          <p:cNvPicPr>
            <a:picLocks noChangeAspect="1" noChangeArrowheads="1"/>
          </p:cNvPicPr>
          <p:nvPr/>
        </p:nvPicPr>
        <p:blipFill>
          <a:blip r:embed="rId3" cstate="print"/>
          <a:srcRect l="2103" t="14731" r="946" b="46946"/>
          <a:stretch>
            <a:fillRect/>
          </a:stretch>
        </p:blipFill>
        <p:spPr bwMode="auto">
          <a:xfrm>
            <a:off x="250309" y="3260784"/>
            <a:ext cx="5296475" cy="3432115"/>
          </a:xfrm>
          <a:prstGeom prst="rect">
            <a:avLst/>
          </a:prstGeom>
          <a:ln w="28575">
            <a:solidFill>
              <a:srgbClr val="3399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5" descr="image003"/>
          <p:cNvPicPr>
            <a:picLocks noChangeAspect="1" noChangeArrowheads="1"/>
          </p:cNvPicPr>
          <p:nvPr/>
        </p:nvPicPr>
        <p:blipFill>
          <a:blip r:embed="rId3" cstate="print"/>
          <a:srcRect l="3849" t="53773" r="56330" b="21524"/>
          <a:stretch>
            <a:fillRect/>
          </a:stretch>
        </p:blipFill>
        <p:spPr bwMode="auto">
          <a:xfrm>
            <a:off x="5719313" y="3231051"/>
            <a:ext cx="3284987" cy="3472741"/>
          </a:xfrm>
          <a:prstGeom prst="rect">
            <a:avLst/>
          </a:prstGeom>
          <a:ln w="28575">
            <a:solidFill>
              <a:srgbClr val="3399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1"/>
          <p:cNvSpPr txBox="1">
            <a:spLocks/>
          </p:cNvSpPr>
          <p:nvPr/>
        </p:nvSpPr>
        <p:spPr bwMode="auto">
          <a:xfrm>
            <a:off x="179388" y="737676"/>
            <a:ext cx="619283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Базовые понятия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249708" y="1446899"/>
            <a:ext cx="8710468" cy="1447221"/>
          </a:xfrm>
          <a:prstGeom prst="roundRect">
            <a:avLst>
              <a:gd name="adj" fmla="val 4767"/>
            </a:avLst>
          </a:prstGeom>
          <a:gradFill rotWithShape="1">
            <a:gsLst>
              <a:gs pos="0">
                <a:srgbClr val="0099FF"/>
              </a:gs>
              <a:gs pos="50000">
                <a:srgbClr val="CCECFF"/>
              </a:gs>
              <a:gs pos="100000">
                <a:srgbClr val="0099FF"/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ru-RU" sz="2000" b="1" dirty="0" smtClean="0">
                <a:solidFill>
                  <a:schemeClr val="tx1"/>
                </a:solidFill>
              </a:rPr>
              <a:t>Система обеспечения информационной безопасности  </a:t>
            </a:r>
          </a:p>
          <a:p>
            <a:pPr marL="357188"/>
            <a:r>
              <a:rPr lang="ru-RU" dirty="0" smtClean="0">
                <a:solidFill>
                  <a:schemeClr val="tx1"/>
                </a:solidFill>
              </a:rPr>
              <a:t>Совокупность правовых, организационных и технических мероприятий, норм, служб и механизмов обеспечения информационной безопасности, органов управления и служб информационной безопасности организации, направленных на реализацию политики информационной организации.</a:t>
            </a:r>
            <a:endParaRPr lang="ru-RU" kern="0" dirty="0" smtClean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267996" y="4437759"/>
            <a:ext cx="8673892" cy="2240280"/>
          </a:xfrm>
          <a:prstGeom prst="roundRect">
            <a:avLst>
              <a:gd name="adj" fmla="val 4767"/>
            </a:avLst>
          </a:prstGeom>
          <a:gradFill rotWithShape="1">
            <a:gsLst>
              <a:gs pos="0">
                <a:srgbClr val="0099FF"/>
              </a:gs>
              <a:gs pos="50000">
                <a:srgbClr val="CCECFF"/>
              </a:gs>
              <a:gs pos="100000">
                <a:srgbClr val="0099FF"/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ru-RU" sz="2000" b="1" dirty="0" smtClean="0">
                <a:solidFill>
                  <a:schemeClr val="tx1"/>
                </a:solidFill>
              </a:rPr>
              <a:t>Система управления информационной безопасности</a:t>
            </a:r>
          </a:p>
          <a:p>
            <a:pPr marL="357188"/>
            <a:r>
              <a:rPr lang="ru-RU" dirty="0" smtClean="0">
                <a:solidFill>
                  <a:schemeClr val="tx1"/>
                </a:solidFill>
              </a:rPr>
              <a:t>Часть общей системы управления, основанная на использовании методов оценки </a:t>
            </a:r>
            <a:r>
              <a:rPr lang="ru-RU" dirty="0" err="1" smtClean="0">
                <a:solidFill>
                  <a:schemeClr val="tx1"/>
                </a:solidFill>
              </a:rPr>
              <a:t>бизнес-рисков</a:t>
            </a:r>
            <a:r>
              <a:rPr lang="ru-RU" dirty="0" smtClean="0">
                <a:solidFill>
                  <a:schemeClr val="tx1"/>
                </a:solidFill>
              </a:rPr>
              <a:t> для разработки, внедрения, функционирования, мониторинга, анализа, поддержки и улучшения информационной безопасности организации. </a:t>
            </a:r>
          </a:p>
          <a:p>
            <a:endParaRPr lang="ru-RU" sz="1400" dirty="0" smtClean="0">
              <a:solidFill>
                <a:schemeClr val="tx1"/>
              </a:solidFill>
            </a:endParaRPr>
          </a:p>
          <a:p>
            <a:pPr marL="357188"/>
            <a:r>
              <a:rPr lang="ru-RU" sz="1400" dirty="0" smtClean="0">
                <a:solidFill>
                  <a:schemeClr val="tx1"/>
                </a:solidFill>
              </a:rPr>
              <a:t>Примечание – Система менеджмента включает в себя организационную структуру, политики, деятельность по планированию, распределение ответственности, практическую деятельность, процедуры, процессы и ресурсы.</a:t>
            </a:r>
            <a:endParaRPr lang="ru-RU" sz="1400" kern="0" dirty="0" smtClean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249708" y="3058312"/>
            <a:ext cx="8710468" cy="1215255"/>
          </a:xfrm>
          <a:prstGeom prst="roundRect">
            <a:avLst>
              <a:gd name="adj" fmla="val 4767"/>
            </a:avLst>
          </a:prstGeom>
          <a:gradFill rotWithShape="1">
            <a:gsLst>
              <a:gs pos="0">
                <a:srgbClr val="0099FF"/>
              </a:gs>
              <a:gs pos="50000">
                <a:srgbClr val="CCECFF"/>
              </a:gs>
              <a:gs pos="100000">
                <a:srgbClr val="0099FF"/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ru-RU" sz="2000" b="1" dirty="0" smtClean="0">
                <a:solidFill>
                  <a:schemeClr val="tx1"/>
                </a:solidFill>
              </a:rPr>
              <a:t>Системы и средства защиты информации</a:t>
            </a:r>
          </a:p>
          <a:p>
            <a:pPr marL="355600"/>
            <a:r>
              <a:rPr lang="ru-RU" dirty="0" smtClean="0">
                <a:solidFill>
                  <a:schemeClr val="tx1"/>
                </a:solidFill>
              </a:rPr>
              <a:t>Совокупность технических, программных, и программно-технических средств обеспечения информационной безопасности и средств контроля защищенности информации.</a:t>
            </a:r>
            <a:endParaRPr lang="ru-RU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1"/>
          <p:cNvSpPr txBox="1">
            <a:spLocks/>
          </p:cNvSpPr>
          <p:nvPr/>
        </p:nvSpPr>
        <p:spPr bwMode="auto">
          <a:xfrm>
            <a:off x="179388" y="737676"/>
            <a:ext cx="619283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СУИБ в «системе координат» управления  предприятием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10" name="Овал 9"/>
          <p:cNvSpPr/>
          <p:nvPr/>
        </p:nvSpPr>
        <p:spPr bwMode="auto">
          <a:xfrm>
            <a:off x="5705115" y="1225741"/>
            <a:ext cx="2061205" cy="2263328"/>
          </a:xfrm>
          <a:prstGeom prst="ellipse">
            <a:avLst/>
          </a:prstGeom>
          <a:solidFill>
            <a:srgbClr val="0033CC">
              <a:alpha val="57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effectLst/>
                <a:latin typeface="Arial Narrow" pitchFamily="34" charset="0"/>
              </a:rPr>
              <a:t>Система менеджмента качеством</a:t>
            </a:r>
          </a:p>
        </p:txBody>
      </p:sp>
      <p:sp>
        <p:nvSpPr>
          <p:cNvPr id="11" name="Овал 10"/>
          <p:cNvSpPr/>
          <p:nvPr/>
        </p:nvSpPr>
        <p:spPr bwMode="auto">
          <a:xfrm>
            <a:off x="4681006" y="2147516"/>
            <a:ext cx="2374371" cy="2033959"/>
          </a:xfrm>
          <a:prstGeom prst="ellipse">
            <a:avLst/>
          </a:prstGeom>
          <a:solidFill>
            <a:srgbClr val="FFFFCC">
              <a:alpha val="57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rPr>
              <a:t>Система управления окружающей средой</a:t>
            </a:r>
          </a:p>
        </p:txBody>
      </p:sp>
      <p:sp>
        <p:nvSpPr>
          <p:cNvPr id="13" name="Овал 12"/>
          <p:cNvSpPr/>
          <p:nvPr/>
        </p:nvSpPr>
        <p:spPr bwMode="auto">
          <a:xfrm>
            <a:off x="5601678" y="2986659"/>
            <a:ext cx="2384588" cy="2238755"/>
          </a:xfrm>
          <a:prstGeom prst="ellipse">
            <a:avLst/>
          </a:prstGeom>
          <a:solidFill>
            <a:srgbClr val="CC6600">
              <a:alpha val="56863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rPr>
              <a:t>Система управления непрерывностью бизнеса</a:t>
            </a:r>
          </a:p>
        </p:txBody>
      </p:sp>
      <p:sp>
        <p:nvSpPr>
          <p:cNvPr id="12" name="Овал 11"/>
          <p:cNvSpPr/>
          <p:nvPr/>
        </p:nvSpPr>
        <p:spPr bwMode="auto">
          <a:xfrm>
            <a:off x="6291005" y="2158404"/>
            <a:ext cx="2760345" cy="2033959"/>
          </a:xfrm>
          <a:prstGeom prst="ellipse">
            <a:avLst/>
          </a:prstGeom>
          <a:solidFill>
            <a:srgbClr val="CCFFCC">
              <a:alpha val="7600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rPr>
              <a:t>Система управления информационной безопасностью</a:t>
            </a:r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>
            <a:off x="123825" y="1680209"/>
            <a:ext cx="4379595" cy="3974141"/>
          </a:xfrm>
          <a:prstGeom prst="roundRect">
            <a:avLst>
              <a:gd name="adj" fmla="val 4767"/>
            </a:avLst>
          </a:prstGeom>
          <a:gradFill rotWithShape="1">
            <a:gsLst>
              <a:gs pos="0">
                <a:srgbClr val="0099FF"/>
              </a:gs>
              <a:gs pos="50000">
                <a:srgbClr val="CCECFF"/>
              </a:gs>
              <a:gs pos="100000">
                <a:srgbClr val="0099FF"/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</a:rPr>
              <a:t>Создание и внедрение СУИБ зависит от существующих в организации систем менеджмента!</a:t>
            </a:r>
            <a:endParaRPr lang="en-US" b="1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ru-RU" sz="1600" dirty="0" smtClean="0">
                <a:solidFill>
                  <a:schemeClr val="tx1"/>
                </a:solidFill>
              </a:rPr>
              <a:t>С точки зрения процессов управления, СУИБ на равноправных условиях входит в общую систему управления организацией и дает механизмы управления, необходимые для обеспечения защиты критичных активов. Фактически СУИБ находится на одной линейке по значимости со стандартом управления качеством (ГОСТ Р ИСО 9001) и управления окружающей средой (ГОСТ Р ИСО 14001). Эти системы являются однородными  объектами сертификации.</a:t>
            </a:r>
            <a:endParaRPr lang="ru-RU" b="1" dirty="0" smtClean="0">
              <a:solidFill>
                <a:schemeClr val="tx1"/>
              </a:solidFill>
            </a:endParaRPr>
          </a:p>
          <a:p>
            <a:endParaRPr lang="ru-RU" b="1" kern="0" dirty="0" smtClean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6" name="Овал 15"/>
          <p:cNvSpPr/>
          <p:nvPr/>
        </p:nvSpPr>
        <p:spPr bwMode="auto">
          <a:xfrm>
            <a:off x="6291005" y="2158404"/>
            <a:ext cx="2760345" cy="2033959"/>
          </a:xfrm>
          <a:prstGeom prst="ellipse">
            <a:avLst/>
          </a:prstGeom>
          <a:noFill/>
          <a:ln w="571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5960262"/>
            <a:ext cx="8897937" cy="694537"/>
          </a:xfrm>
          <a:prstGeom prst="rect">
            <a:avLst/>
          </a:prstGeom>
          <a:ln>
            <a:solidFill>
              <a:srgbClr val="0033C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10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2" grpId="0" animBg="1"/>
      <p:bldP spid="15" grpId="0" animBg="1"/>
      <p:bldP spid="16" grpId="0" animBg="1"/>
      <p:bldP spid="1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\\gis.lan\DFS\Департамент проектирования\01. Подразделения ДП\08.Отдел РНТР\Проекты в разработке\!НИОКР\!НИРОКР - КСУИБ\В буклет\Форум ТБ 2013\Процессы ИБ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72126" y="1534937"/>
            <a:ext cx="8754768" cy="5167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179388" y="737676"/>
            <a:ext cx="619283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Система обеспечения информационной безопасности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191" y="1439919"/>
            <a:ext cx="8499031" cy="5376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Скругленный прямоугольник 6"/>
          <p:cNvSpPr/>
          <p:nvPr/>
        </p:nvSpPr>
        <p:spPr bwMode="auto">
          <a:xfrm>
            <a:off x="1019503" y="1828800"/>
            <a:ext cx="7199587" cy="2879834"/>
          </a:xfrm>
          <a:prstGeom prst="roundRect">
            <a:avLst>
              <a:gd name="adj" fmla="val 2849"/>
            </a:avLst>
          </a:prstGeom>
          <a:noFill/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 bwMode="auto">
          <a:xfrm>
            <a:off x="998481" y="4813738"/>
            <a:ext cx="7199587" cy="1891862"/>
          </a:xfrm>
          <a:prstGeom prst="roundRect">
            <a:avLst>
              <a:gd name="adj" fmla="val 2849"/>
            </a:avLst>
          </a:prstGeom>
          <a:noFill/>
          <a:ln w="57150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 bwMode="auto">
          <a:xfrm>
            <a:off x="8376745" y="1828800"/>
            <a:ext cx="483476" cy="2879834"/>
          </a:xfrm>
          <a:prstGeom prst="roundRect">
            <a:avLst>
              <a:gd name="adj" fmla="val 2849"/>
            </a:avLst>
          </a:prstGeom>
          <a:noFill/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 bwMode="auto">
          <a:xfrm>
            <a:off x="8376745" y="4824248"/>
            <a:ext cx="483475" cy="1891862"/>
          </a:xfrm>
          <a:prstGeom prst="roundRect">
            <a:avLst>
              <a:gd name="adj" fmla="val 2849"/>
            </a:avLst>
          </a:prstGeom>
          <a:noFill/>
          <a:ln w="57150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</a:endParaRPr>
          </a:p>
        </p:txBody>
      </p:sp>
      <p:grpSp>
        <p:nvGrpSpPr>
          <p:cNvPr id="2" name="Группа 21"/>
          <p:cNvGrpSpPr/>
          <p:nvPr/>
        </p:nvGrpSpPr>
        <p:grpSpPr>
          <a:xfrm>
            <a:off x="1068019" y="4983028"/>
            <a:ext cx="5544257" cy="365760"/>
            <a:chOff x="1068019" y="4983028"/>
            <a:chExt cx="5544257" cy="365760"/>
          </a:xfrm>
        </p:grpSpPr>
        <p:sp>
          <p:nvSpPr>
            <p:cNvPr id="14" name="Скругленный прямоугольник 13"/>
            <p:cNvSpPr/>
            <p:nvPr/>
          </p:nvSpPr>
          <p:spPr bwMode="auto">
            <a:xfrm>
              <a:off x="1068019" y="4983028"/>
              <a:ext cx="1221639" cy="365760"/>
            </a:xfrm>
            <a:prstGeom prst="roundRect">
              <a:avLst/>
            </a:prstGeom>
            <a:noFill/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19" name="Скругленный прямоугольник 18"/>
            <p:cNvSpPr/>
            <p:nvPr/>
          </p:nvSpPr>
          <p:spPr bwMode="auto">
            <a:xfrm>
              <a:off x="2504933" y="4983028"/>
              <a:ext cx="1221639" cy="365760"/>
            </a:xfrm>
            <a:prstGeom prst="roundRect">
              <a:avLst/>
            </a:prstGeom>
            <a:noFill/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20" name="Скругленный прямоугольник 19"/>
            <p:cNvSpPr/>
            <p:nvPr/>
          </p:nvSpPr>
          <p:spPr bwMode="auto">
            <a:xfrm>
              <a:off x="3953722" y="4983028"/>
              <a:ext cx="1221639" cy="365760"/>
            </a:xfrm>
            <a:prstGeom prst="roundRect">
              <a:avLst/>
            </a:prstGeom>
            <a:noFill/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21" name="Скругленный прямоугольник 20"/>
            <p:cNvSpPr/>
            <p:nvPr/>
          </p:nvSpPr>
          <p:spPr bwMode="auto">
            <a:xfrm>
              <a:off x="5390637" y="4983028"/>
              <a:ext cx="1221639" cy="365760"/>
            </a:xfrm>
            <a:prstGeom prst="roundRect">
              <a:avLst/>
            </a:prstGeom>
            <a:noFill/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</a:endParaRPr>
            </a:p>
          </p:txBody>
        </p:sp>
      </p:grpSp>
      <p:sp>
        <p:nvSpPr>
          <p:cNvPr id="17" name="Заголовок 1"/>
          <p:cNvSpPr txBox="1">
            <a:spLocks/>
          </p:cNvSpPr>
          <p:nvPr/>
        </p:nvSpPr>
        <p:spPr bwMode="auto">
          <a:xfrm>
            <a:off x="179388" y="737676"/>
            <a:ext cx="77482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rPr>
              <a:t>Процессы системы обеспечения информационной безопасности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6" presetClass="exit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6" presetClass="entr" presetSubtype="3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700"/>
                            </p:stCondLst>
                            <p:childTnLst>
                              <p:par>
                                <p:cTn id="28" presetID="6" presetClass="exit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4" descr="C:\Users\ayorkin.USSC\Desktop\Need\egrc_ru_clean_СУИБ.png"/>
          <p:cNvPicPr>
            <a:picLocks noChangeAspect="1" noChangeArrowheads="1"/>
          </p:cNvPicPr>
          <p:nvPr/>
        </p:nvPicPr>
        <p:blipFill>
          <a:blip r:embed="rId3" cstate="email"/>
          <a:srcRect l="6826" r="5625" b="8193"/>
          <a:stretch>
            <a:fillRect/>
          </a:stretch>
        </p:blipFill>
        <p:spPr bwMode="auto">
          <a:xfrm>
            <a:off x="1092530" y="1521580"/>
            <a:ext cx="7089569" cy="4974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467146" y="3925947"/>
            <a:ext cx="16573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Управление рисками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054946" y="2748317"/>
            <a:ext cx="16573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Оценка соответствия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856245" y="1957300"/>
            <a:ext cx="16557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Управление активами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699000" y="1915655"/>
            <a:ext cx="16732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Поддержание 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политики ИБ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380089" y="3786985"/>
            <a:ext cx="15335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Проведение аудитов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725856" y="5306566"/>
            <a:ext cx="2089150" cy="86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Управление </a:t>
            </a:r>
            <a:r>
              <a:rPr lang="ru-RU" dirty="0" smtClean="0">
                <a:solidFill>
                  <a:schemeClr val="bg1"/>
                </a:solidFill>
              </a:rPr>
              <a:t>третьими сторонами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39519" y="2894073"/>
            <a:ext cx="16557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Управление угрозами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158705" y="4942834"/>
            <a:ext cx="17922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Управление персоналом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614876" y="4893362"/>
            <a:ext cx="16637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Управление инцидентами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 bwMode="auto">
          <a:xfrm>
            <a:off x="179388" y="604167"/>
            <a:ext cx="6773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Основные процессы управления ИБ</a:t>
            </a:r>
          </a:p>
          <a:p>
            <a:pPr fontAlgn="auto">
              <a:lnSpc>
                <a:spcPct val="70000"/>
              </a:lnSpc>
              <a:spcAft>
                <a:spcPts val="0"/>
              </a:spcAft>
              <a:defRPr/>
            </a:pPr>
            <a:endParaRPr lang="ru-RU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1_Шаблон презентации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Шаблон презентации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Оформление по умолчанию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17842</TotalTime>
  <Words>3209</Words>
  <Application>Microsoft Office PowerPoint</Application>
  <PresentationFormat>Экран (4:3)</PresentationFormat>
  <Paragraphs>462</Paragraphs>
  <Slides>43</Slides>
  <Notes>36</Notes>
  <HiddenSlides>0</HiddenSlides>
  <MMClips>0</MMClips>
  <ScaleCrop>false</ScaleCrop>
  <HeadingPairs>
    <vt:vector size="6" baseType="variant"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6" baseType="lpstr">
      <vt:lpstr>1_Шаблон презентации</vt:lpstr>
      <vt:lpstr>2_Шаблон презентации</vt:lpstr>
      <vt:lpstr>Visio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САПУИБ</dc:title>
  <dc:creator>Марков О. Н.</dc:creator>
  <cp:lastModifiedBy>Admin</cp:lastModifiedBy>
  <cp:revision>1374</cp:revision>
  <dcterms:modified xsi:type="dcterms:W3CDTF">2019-03-19T11:17:56Z</dcterms:modified>
</cp:coreProperties>
</file>